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9" r:id="rId2"/>
    <p:sldId id="260" r:id="rId3"/>
    <p:sldId id="261" r:id="rId4"/>
    <p:sldId id="272" r:id="rId5"/>
    <p:sldId id="273" r:id="rId6"/>
    <p:sldId id="262" r:id="rId7"/>
    <p:sldId id="277" r:id="rId8"/>
    <p:sldId id="276" r:id="rId9"/>
    <p:sldId id="274" r:id="rId10"/>
    <p:sldId id="275" r:id="rId11"/>
    <p:sldId id="278" r:id="rId12"/>
    <p:sldId id="279" r:id="rId13"/>
    <p:sldId id="280" r:id="rId14"/>
    <p:sldId id="281" r:id="rId15"/>
    <p:sldId id="282" r:id="rId16"/>
    <p:sldId id="283" r:id="rId17"/>
    <p:sldId id="284" r:id="rId18"/>
    <p:sldId id="285" r:id="rId19"/>
    <p:sldId id="286" r:id="rId20"/>
    <p:sldId id="287" r:id="rId21"/>
    <p:sldId id="288" r:id="rId22"/>
    <p:sldId id="289" r:id="rId23"/>
    <p:sldId id="290" r:id="rId24"/>
    <p:sldId id="291" r:id="rId25"/>
    <p:sldId id="293" r:id="rId26"/>
    <p:sldId id="294" r:id="rId27"/>
    <p:sldId id="295" r:id="rId28"/>
    <p:sldId id="263" r:id="rId29"/>
    <p:sldId id="271" r:id="rId30"/>
  </p:sldIdLst>
  <p:sldSz cx="9144000" cy="5143500" type="screen16x9"/>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A13A"/>
    <a:srgbClr val="FFF33F"/>
    <a:srgbClr val="5F1401"/>
    <a:srgbClr val="E84C23"/>
    <a:srgbClr val="8518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3" autoAdjust="0"/>
    <p:restoredTop sz="94660"/>
  </p:normalViewPr>
  <p:slideViewPr>
    <p:cSldViewPr>
      <p:cViewPr varScale="1">
        <p:scale>
          <a:sx n="161" d="100"/>
          <a:sy n="161"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B640FC00-525A-43BD-BE5B-70A73AC4A606}" type="datetimeFigureOut">
              <a:rPr lang="en-US"/>
              <a:pPr>
                <a:defRPr/>
              </a:pPr>
              <a:t>2/23/18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60AEBCC6-1860-45F0-91A3-9F6E62042D35}" type="slidenum">
              <a:rPr lang="en-US"/>
              <a:pPr>
                <a:defRPr/>
              </a:pPr>
              <a:t>‹#›</a:t>
            </a:fld>
            <a:endParaRPr lang="en-US"/>
          </a:p>
        </p:txBody>
      </p:sp>
    </p:spTree>
    <p:extLst>
      <p:ext uri="{BB962C8B-B14F-4D97-AF65-F5344CB8AC3E}">
        <p14:creationId xmlns:p14="http://schemas.microsoft.com/office/powerpoint/2010/main" val="327090389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592931"/>
          </a:xfrm>
        </p:spPr>
        <p:txBody>
          <a:bodyPr>
            <a:normAutofit/>
          </a:bodyPr>
          <a:lstStyle>
            <a:lvl1pPr>
              <a:defRPr sz="3200" b="1" cap="small"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2190750"/>
            <a:ext cx="6400800" cy="609600"/>
          </a:xfrm>
        </p:spPr>
        <p:txBody>
          <a:bodyPr/>
          <a:lstStyle>
            <a:lvl1pPr marL="0" indent="0" algn="ctr">
              <a:buNone/>
              <a:defRPr b="1" baseline="0">
                <a:solidFill>
                  <a:srgbClr val="E84C2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783014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body whit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152400" y="209550"/>
            <a:ext cx="8839200" cy="609600"/>
          </a:xfrm>
        </p:spPr>
        <p:txBody>
          <a:bodyPr>
            <a:normAutofit/>
          </a:bodyPr>
          <a:lstStyle>
            <a:lvl1pPr algn="l">
              <a:defRPr sz="2800" b="1" cap="all" baseline="0">
                <a:solidFill>
                  <a:srgbClr val="FFF33F"/>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2" name="Content Placeholder 2"/>
          <p:cNvSpPr>
            <a:spLocks noGrp="1"/>
          </p:cNvSpPr>
          <p:nvPr>
            <p:ph sz="half" idx="1"/>
          </p:nvPr>
        </p:nvSpPr>
        <p:spPr>
          <a:xfrm>
            <a:off x="152400" y="998933"/>
            <a:ext cx="4343400" cy="36337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p:cNvSpPr>
            <a:spLocks noGrp="1"/>
          </p:cNvSpPr>
          <p:nvPr>
            <p:ph sz="half" idx="2"/>
          </p:nvPr>
        </p:nvSpPr>
        <p:spPr>
          <a:xfrm>
            <a:off x="4629150" y="998933"/>
            <a:ext cx="4362450" cy="36337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a:xfrm>
            <a:off x="6861175" y="4811713"/>
            <a:ext cx="2133600" cy="274637"/>
          </a:xfrm>
        </p:spPr>
        <p:txBody>
          <a:bodyPr/>
          <a:lstStyle>
            <a:lvl1pPr algn="r">
              <a:defRPr sz="1200" smtClean="0">
                <a:solidFill>
                  <a:srgbClr val="F4A13A"/>
                </a:solidFill>
              </a:defRPr>
            </a:lvl1pPr>
          </a:lstStyle>
          <a:p>
            <a:pPr>
              <a:defRPr/>
            </a:pPr>
            <a:fld id="{72CCDCAE-7F22-40E2-A6BA-379C2541777C}" type="slidenum">
              <a:rPr lang="en-US"/>
              <a:pPr>
                <a:defRPr/>
              </a:pPr>
              <a:t>‹#›</a:t>
            </a:fld>
            <a:endParaRPr lang="en-US"/>
          </a:p>
        </p:txBody>
      </p:sp>
      <p:sp>
        <p:nvSpPr>
          <p:cNvPr id="6" name="Footer Placeholder 4"/>
          <p:cNvSpPr>
            <a:spLocks noGrp="1"/>
          </p:cNvSpPr>
          <p:nvPr>
            <p:ph type="ftr" sz="quarter" idx="11"/>
          </p:nvPr>
        </p:nvSpPr>
        <p:spPr>
          <a:xfrm>
            <a:off x="1905000" y="4811713"/>
            <a:ext cx="4956175" cy="274637"/>
          </a:xfrm>
        </p:spPr>
        <p:txBody>
          <a:bodyPr/>
          <a:lstStyle>
            <a:lvl1pPr algn="ctr">
              <a:defRPr sz="1200" dirty="0">
                <a:solidFill>
                  <a:srgbClr val="F4A13A"/>
                </a:solidFill>
              </a:defRPr>
            </a:lvl1pPr>
          </a:lstStyle>
          <a:p>
            <a:pPr>
              <a:defRPr/>
            </a:pPr>
            <a:endParaRPr lang="en-US"/>
          </a:p>
        </p:txBody>
      </p:sp>
    </p:spTree>
    <p:extLst>
      <p:ext uri="{BB962C8B-B14F-4D97-AF65-F5344CB8AC3E}">
        <p14:creationId xmlns:p14="http://schemas.microsoft.com/office/powerpoint/2010/main" val="2862947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body whit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152400" y="209550"/>
            <a:ext cx="8839200" cy="609600"/>
          </a:xfrm>
        </p:spPr>
        <p:txBody>
          <a:bodyPr>
            <a:normAutofit/>
          </a:bodyPr>
          <a:lstStyle>
            <a:lvl1pPr algn="l">
              <a:defRPr sz="2800" b="1" cap="all" baseline="0">
                <a:solidFill>
                  <a:srgbClr val="FFF33F"/>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7" name="Text Placeholder 2"/>
          <p:cNvSpPr>
            <a:spLocks noGrp="1"/>
          </p:cNvSpPr>
          <p:nvPr>
            <p:ph type="body" idx="1"/>
          </p:nvPr>
        </p:nvSpPr>
        <p:spPr>
          <a:xfrm>
            <a:off x="152400" y="963216"/>
            <a:ext cx="4345782"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1" name="Content Placeholder 3"/>
          <p:cNvSpPr>
            <a:spLocks noGrp="1"/>
          </p:cNvSpPr>
          <p:nvPr>
            <p:ph sz="half" idx="2"/>
          </p:nvPr>
        </p:nvSpPr>
        <p:spPr>
          <a:xfrm>
            <a:off x="152400" y="1657350"/>
            <a:ext cx="4345782" cy="29848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4"/>
          <p:cNvSpPr>
            <a:spLocks noGrp="1"/>
          </p:cNvSpPr>
          <p:nvPr>
            <p:ph type="body" sz="quarter" idx="10"/>
          </p:nvPr>
        </p:nvSpPr>
        <p:spPr>
          <a:xfrm>
            <a:off x="4629150" y="963216"/>
            <a:ext cx="436245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5" name="Content Placeholder 5"/>
          <p:cNvSpPr>
            <a:spLocks noGrp="1"/>
          </p:cNvSpPr>
          <p:nvPr>
            <p:ph sz="quarter" idx="11"/>
          </p:nvPr>
        </p:nvSpPr>
        <p:spPr>
          <a:xfrm>
            <a:off x="4629150" y="1657350"/>
            <a:ext cx="4362450" cy="29848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12"/>
          </p:nvPr>
        </p:nvSpPr>
        <p:spPr>
          <a:xfrm>
            <a:off x="6861175" y="4811713"/>
            <a:ext cx="2133600" cy="274637"/>
          </a:xfrm>
        </p:spPr>
        <p:txBody>
          <a:bodyPr/>
          <a:lstStyle>
            <a:lvl1pPr algn="r">
              <a:defRPr sz="1200" smtClean="0">
                <a:solidFill>
                  <a:srgbClr val="F4A13A"/>
                </a:solidFill>
              </a:defRPr>
            </a:lvl1pPr>
          </a:lstStyle>
          <a:p>
            <a:pPr>
              <a:defRPr/>
            </a:pPr>
            <a:fld id="{DF208943-54DA-40E9-AD7F-5FDFA7C3A282}" type="slidenum">
              <a:rPr lang="en-US"/>
              <a:pPr>
                <a:defRPr/>
              </a:pPr>
              <a:t>‹#›</a:t>
            </a:fld>
            <a:endParaRPr lang="en-US"/>
          </a:p>
        </p:txBody>
      </p:sp>
      <p:sp>
        <p:nvSpPr>
          <p:cNvPr id="9" name="Footer Placeholder 4"/>
          <p:cNvSpPr>
            <a:spLocks noGrp="1"/>
          </p:cNvSpPr>
          <p:nvPr>
            <p:ph type="ftr" sz="quarter" idx="13"/>
          </p:nvPr>
        </p:nvSpPr>
        <p:spPr>
          <a:xfrm>
            <a:off x="1905000" y="4811713"/>
            <a:ext cx="4956175" cy="274637"/>
          </a:xfrm>
        </p:spPr>
        <p:txBody>
          <a:bodyPr/>
          <a:lstStyle>
            <a:lvl1pPr algn="ctr">
              <a:defRPr sz="1200" dirty="0">
                <a:solidFill>
                  <a:srgbClr val="F4A13A"/>
                </a:solidFill>
              </a:defRPr>
            </a:lvl1pPr>
          </a:lstStyle>
          <a:p>
            <a:pPr>
              <a:defRPr/>
            </a:pPr>
            <a:endParaRPr lang="en-US"/>
          </a:p>
        </p:txBody>
      </p:sp>
    </p:spTree>
    <p:extLst>
      <p:ext uri="{BB962C8B-B14F-4D97-AF65-F5344CB8AC3E}">
        <p14:creationId xmlns:p14="http://schemas.microsoft.com/office/powerpoint/2010/main" val="10472722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body whit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1047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5F1401"/>
              </a:solidFill>
            </a:endParaRPr>
          </a:p>
        </p:txBody>
      </p:sp>
      <p:sp>
        <p:nvSpPr>
          <p:cNvPr id="10" name="Title 1"/>
          <p:cNvSpPr>
            <a:spLocks noGrp="1"/>
          </p:cNvSpPr>
          <p:nvPr>
            <p:ph type="title"/>
          </p:nvPr>
        </p:nvSpPr>
        <p:spPr>
          <a:xfrm>
            <a:off x="152400" y="209550"/>
            <a:ext cx="8839200" cy="609600"/>
          </a:xfrm>
        </p:spPr>
        <p:txBody>
          <a:bodyPr>
            <a:normAutofit/>
          </a:bodyPr>
          <a:lstStyle>
            <a:lvl1pPr algn="l">
              <a:defRPr sz="2800" b="1" cap="all" baseline="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1" name="Text Placeholder 4"/>
          <p:cNvSpPr>
            <a:spLocks noGrp="1"/>
          </p:cNvSpPr>
          <p:nvPr>
            <p:ph type="body" sz="quarter" idx="17"/>
          </p:nvPr>
        </p:nvSpPr>
        <p:spPr>
          <a:xfrm>
            <a:off x="152400" y="971550"/>
            <a:ext cx="8839200" cy="3733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8"/>
          </p:nvPr>
        </p:nvSpPr>
        <p:spPr>
          <a:xfrm>
            <a:off x="6861175" y="4811713"/>
            <a:ext cx="2133600" cy="274637"/>
          </a:xfrm>
        </p:spPr>
        <p:txBody>
          <a:bodyPr/>
          <a:lstStyle>
            <a:lvl1pPr algn="r">
              <a:defRPr sz="1200" smtClean="0">
                <a:solidFill>
                  <a:srgbClr val="F4A13A"/>
                </a:solidFill>
              </a:defRPr>
            </a:lvl1pPr>
          </a:lstStyle>
          <a:p>
            <a:pPr>
              <a:defRPr/>
            </a:pPr>
            <a:fld id="{870733C9-7F2A-4110-8ED4-26ED79A1B100}" type="slidenum">
              <a:rPr lang="en-US"/>
              <a:pPr>
                <a:defRPr/>
              </a:pPr>
              <a:t>‹#›</a:t>
            </a:fld>
            <a:endParaRPr lang="en-US"/>
          </a:p>
        </p:txBody>
      </p:sp>
      <p:sp>
        <p:nvSpPr>
          <p:cNvPr id="6" name="Footer Placeholder 4"/>
          <p:cNvSpPr>
            <a:spLocks noGrp="1"/>
          </p:cNvSpPr>
          <p:nvPr>
            <p:ph type="ftr" sz="quarter" idx="19"/>
          </p:nvPr>
        </p:nvSpPr>
        <p:spPr>
          <a:xfrm>
            <a:off x="1905000" y="4811713"/>
            <a:ext cx="4956175" cy="274637"/>
          </a:xfrm>
        </p:spPr>
        <p:txBody>
          <a:bodyPr/>
          <a:lstStyle>
            <a:lvl1pPr algn="ctr">
              <a:defRPr sz="1200" dirty="0">
                <a:solidFill>
                  <a:srgbClr val="F4A13A"/>
                </a:solidFill>
              </a:defRPr>
            </a:lvl1pPr>
          </a:lstStyle>
          <a:p>
            <a:pPr>
              <a:defRPr/>
            </a:pPr>
            <a:endParaRPr lang="en-US"/>
          </a:p>
        </p:txBody>
      </p:sp>
    </p:spTree>
    <p:extLst>
      <p:ext uri="{BB962C8B-B14F-4D97-AF65-F5344CB8AC3E}">
        <p14:creationId xmlns:p14="http://schemas.microsoft.com/office/powerpoint/2010/main" val="15702482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M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4545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Slide 2">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p:nvPr>
        </p:nvSpPr>
        <p:spPr>
          <a:xfrm>
            <a:off x="1143000" y="841772"/>
            <a:ext cx="6858000" cy="1790700"/>
          </a:xfrm>
        </p:spPr>
        <p:txBody>
          <a:bodyPr anchor="b"/>
          <a:lstStyle>
            <a:lvl1pPr algn="ctr">
              <a:defRPr sz="4500">
                <a:solidFill>
                  <a:srgbClr val="E84C23"/>
                </a:solidFill>
                <a:latin typeface="+mj-lt"/>
              </a:defRPr>
            </a:lvl1pPr>
          </a:lstStyle>
          <a:p>
            <a:r>
              <a:rPr lang="en-US"/>
              <a:t>Click to edit Master title style</a:t>
            </a:r>
            <a:endParaRPr lang="en-US" dirty="0"/>
          </a:p>
        </p:txBody>
      </p:sp>
      <p:sp>
        <p:nvSpPr>
          <p:cNvPr id="7" name="Subtitle 2"/>
          <p:cNvSpPr>
            <a:spLocks noGrp="1"/>
          </p:cNvSpPr>
          <p:nvPr>
            <p:ph type="subTitle" idx="1"/>
          </p:nvPr>
        </p:nvSpPr>
        <p:spPr>
          <a:xfrm>
            <a:off x="1143000" y="2701528"/>
            <a:ext cx="6858000" cy="1241822"/>
          </a:xfrm>
        </p:spPr>
        <p:txBody>
          <a:bodyPr/>
          <a:lstStyle>
            <a:lvl1pPr marL="0" indent="0" algn="ctr">
              <a:buNone/>
              <a:defRPr sz="1800">
                <a:solidFill>
                  <a:srgbClr val="E84C23"/>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Slide Number Placeholder 5"/>
          <p:cNvSpPr>
            <a:spLocks noGrp="1"/>
          </p:cNvSpPr>
          <p:nvPr>
            <p:ph type="sldNum" sz="quarter" idx="10"/>
          </p:nvPr>
        </p:nvSpPr>
        <p:spPr>
          <a:xfrm>
            <a:off x="6861175" y="4811713"/>
            <a:ext cx="2133600" cy="274637"/>
          </a:xfrm>
        </p:spPr>
        <p:txBody>
          <a:bodyPr/>
          <a:lstStyle>
            <a:lvl1pPr algn="r">
              <a:defRPr sz="1200" smtClean="0">
                <a:solidFill>
                  <a:srgbClr val="F4A13A"/>
                </a:solidFill>
              </a:defRPr>
            </a:lvl1pPr>
          </a:lstStyle>
          <a:p>
            <a:pPr>
              <a:defRPr/>
            </a:pPr>
            <a:fld id="{5E4A9CB4-EE3E-4345-AEA6-639768DC85D0}" type="slidenum">
              <a:rPr lang="en-US"/>
              <a:pPr>
                <a:defRPr/>
              </a:pPr>
              <a:t>‹#›</a:t>
            </a:fld>
            <a:endParaRPr lang="en-US"/>
          </a:p>
        </p:txBody>
      </p:sp>
      <p:sp>
        <p:nvSpPr>
          <p:cNvPr id="5" name="Footer Placeholder 4"/>
          <p:cNvSpPr>
            <a:spLocks noGrp="1"/>
          </p:cNvSpPr>
          <p:nvPr>
            <p:ph type="ftr" sz="quarter" idx="11"/>
          </p:nvPr>
        </p:nvSpPr>
        <p:spPr>
          <a:xfrm>
            <a:off x="1905000" y="4811713"/>
            <a:ext cx="4956175" cy="274637"/>
          </a:xfrm>
        </p:spPr>
        <p:txBody>
          <a:bodyPr/>
          <a:lstStyle>
            <a:lvl1pPr algn="ctr">
              <a:defRPr sz="1200" dirty="0">
                <a:solidFill>
                  <a:srgbClr val="F4A13A"/>
                </a:solidFill>
              </a:defRPr>
            </a:lvl1pPr>
          </a:lstStyle>
          <a:p>
            <a:pPr>
              <a:defRPr/>
            </a:pPr>
            <a:endParaRPr lang="en-US"/>
          </a:p>
        </p:txBody>
      </p:sp>
    </p:spTree>
    <p:extLst>
      <p:ext uri="{BB962C8B-B14F-4D97-AF65-F5344CB8AC3E}">
        <p14:creationId xmlns:p14="http://schemas.microsoft.com/office/powerpoint/2010/main" val="857993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dar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 name="Title 1"/>
          <p:cNvSpPr>
            <a:spLocks noGrp="1"/>
          </p:cNvSpPr>
          <p:nvPr>
            <p:ph type="title"/>
          </p:nvPr>
        </p:nvSpPr>
        <p:spPr>
          <a:xfrm>
            <a:off x="623888" y="1282304"/>
            <a:ext cx="7886700" cy="2139553"/>
          </a:xfrm>
        </p:spPr>
        <p:txBody>
          <a:bodyPr anchor="b"/>
          <a:lstStyle>
            <a:lvl1pPr>
              <a:defRPr sz="4500">
                <a:solidFill>
                  <a:srgbClr val="FFF33F"/>
                </a:solidFill>
              </a:defRPr>
            </a:lvl1pPr>
          </a:lstStyle>
          <a:p>
            <a:r>
              <a:rPr lang="en-US"/>
              <a:t>Click to edit Master title style</a:t>
            </a:r>
          </a:p>
        </p:txBody>
      </p:sp>
      <p:sp>
        <p:nvSpPr>
          <p:cNvPr id="16" name="Text Placeholder 2"/>
          <p:cNvSpPr>
            <a:spLocks noGrp="1"/>
          </p:cNvSpPr>
          <p:nvPr>
            <p:ph type="body" idx="1"/>
          </p:nvPr>
        </p:nvSpPr>
        <p:spPr>
          <a:xfrm>
            <a:off x="623888" y="3442098"/>
            <a:ext cx="7886700" cy="1125140"/>
          </a:xfrm>
        </p:spPr>
        <p:txBody>
          <a:bodyPr/>
          <a:lstStyle>
            <a:lvl1pPr marL="0" indent="0">
              <a:buNone/>
              <a:defRPr sz="1800">
                <a:solidFill>
                  <a:srgbClr val="F4A13A"/>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Slide Number Placeholder 5"/>
          <p:cNvSpPr>
            <a:spLocks noGrp="1"/>
          </p:cNvSpPr>
          <p:nvPr>
            <p:ph type="sldNum" sz="quarter" idx="10"/>
          </p:nvPr>
        </p:nvSpPr>
        <p:spPr>
          <a:xfrm>
            <a:off x="6861175" y="4811713"/>
            <a:ext cx="2133600" cy="274637"/>
          </a:xfrm>
        </p:spPr>
        <p:txBody>
          <a:bodyPr/>
          <a:lstStyle>
            <a:lvl1pPr algn="r">
              <a:defRPr sz="1200" smtClean="0">
                <a:solidFill>
                  <a:srgbClr val="F4A13A"/>
                </a:solidFill>
              </a:defRPr>
            </a:lvl1pPr>
          </a:lstStyle>
          <a:p>
            <a:pPr>
              <a:defRPr/>
            </a:pPr>
            <a:fld id="{F206097F-5948-4D8B-9C46-FF84751C6524}" type="slidenum">
              <a:rPr lang="en-US"/>
              <a:pPr>
                <a:defRPr/>
              </a:pPr>
              <a:t>‹#›</a:t>
            </a:fld>
            <a:endParaRPr lang="en-US"/>
          </a:p>
        </p:txBody>
      </p:sp>
      <p:sp>
        <p:nvSpPr>
          <p:cNvPr id="5" name="Footer Placeholder 4"/>
          <p:cNvSpPr>
            <a:spLocks noGrp="1"/>
          </p:cNvSpPr>
          <p:nvPr>
            <p:ph type="ftr" sz="quarter" idx="11"/>
          </p:nvPr>
        </p:nvSpPr>
        <p:spPr>
          <a:xfrm>
            <a:off x="1905000" y="4811713"/>
            <a:ext cx="4956175" cy="274637"/>
          </a:xfrm>
        </p:spPr>
        <p:txBody>
          <a:bodyPr/>
          <a:lstStyle>
            <a:lvl1pPr algn="ctr">
              <a:defRPr sz="1200" dirty="0">
                <a:solidFill>
                  <a:srgbClr val="F4A13A"/>
                </a:solidFill>
              </a:defRPr>
            </a:lvl1pPr>
          </a:lstStyle>
          <a:p>
            <a:pPr>
              <a:defRPr/>
            </a:pPr>
            <a:endParaRPr lang="en-US"/>
          </a:p>
        </p:txBody>
      </p:sp>
    </p:spTree>
    <p:extLst>
      <p:ext uri="{BB962C8B-B14F-4D97-AF65-F5344CB8AC3E}">
        <p14:creationId xmlns:p14="http://schemas.microsoft.com/office/powerpoint/2010/main" val="1292576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dy Whit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209550"/>
            <a:ext cx="8839200" cy="609600"/>
          </a:xfrm>
        </p:spPr>
        <p:txBody>
          <a:bodyPr>
            <a:normAutofit/>
          </a:bodyPr>
          <a:lstStyle>
            <a:lvl1pPr algn="l">
              <a:defRPr sz="2800" b="1" cap="all"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 name="Text Placeholder 4"/>
          <p:cNvSpPr>
            <a:spLocks noGrp="1"/>
          </p:cNvSpPr>
          <p:nvPr>
            <p:ph type="body" sz="quarter" idx="17"/>
          </p:nvPr>
        </p:nvSpPr>
        <p:spPr>
          <a:xfrm>
            <a:off x="152400" y="971550"/>
            <a:ext cx="8839200" cy="3733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8"/>
          </p:nvPr>
        </p:nvSpPr>
        <p:spPr>
          <a:xfrm>
            <a:off x="6861175" y="4811713"/>
            <a:ext cx="2133600" cy="274637"/>
          </a:xfrm>
        </p:spPr>
        <p:txBody>
          <a:bodyPr/>
          <a:lstStyle>
            <a:lvl1pPr algn="r">
              <a:defRPr sz="1200" smtClean="0">
                <a:solidFill>
                  <a:srgbClr val="F4A13A"/>
                </a:solidFill>
              </a:defRPr>
            </a:lvl1pPr>
          </a:lstStyle>
          <a:p>
            <a:pPr>
              <a:defRPr/>
            </a:pPr>
            <a:fld id="{2245564B-C427-4454-B3B6-B3BC26C22C03}" type="slidenum">
              <a:rPr lang="en-US"/>
              <a:pPr>
                <a:defRPr/>
              </a:pPr>
              <a:t>‹#›</a:t>
            </a:fld>
            <a:endParaRPr lang="en-US"/>
          </a:p>
        </p:txBody>
      </p:sp>
      <p:sp>
        <p:nvSpPr>
          <p:cNvPr id="6" name="Footer Placeholder 4"/>
          <p:cNvSpPr>
            <a:spLocks noGrp="1"/>
          </p:cNvSpPr>
          <p:nvPr>
            <p:ph type="ftr" sz="quarter" idx="19"/>
          </p:nvPr>
        </p:nvSpPr>
        <p:spPr>
          <a:xfrm>
            <a:off x="1905000" y="4811713"/>
            <a:ext cx="4956175" cy="274637"/>
          </a:xfrm>
        </p:spPr>
        <p:txBody>
          <a:bodyPr/>
          <a:lstStyle>
            <a:lvl1pPr algn="ctr">
              <a:defRPr sz="1200" dirty="0">
                <a:solidFill>
                  <a:srgbClr val="F4A13A"/>
                </a:solidFill>
              </a:defRPr>
            </a:lvl1pPr>
          </a:lstStyle>
          <a:p>
            <a:pPr>
              <a:defRPr/>
            </a:pPr>
            <a:endParaRPr lang="en-US"/>
          </a:p>
        </p:txBody>
      </p:sp>
    </p:spTree>
    <p:extLst>
      <p:ext uri="{BB962C8B-B14F-4D97-AF65-F5344CB8AC3E}">
        <p14:creationId xmlns:p14="http://schemas.microsoft.com/office/powerpoint/2010/main" val="1625674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Body Whit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209550"/>
            <a:ext cx="8839200" cy="609600"/>
          </a:xfrm>
        </p:spPr>
        <p:txBody>
          <a:bodyPr>
            <a:normAutofit/>
          </a:bodyPr>
          <a:lstStyle>
            <a:lvl1pPr algn="l">
              <a:defRPr sz="2800" b="1" cap="all"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6" name="Content Placeholder 2"/>
          <p:cNvSpPr>
            <a:spLocks noGrp="1"/>
          </p:cNvSpPr>
          <p:nvPr>
            <p:ph sz="half" idx="1"/>
          </p:nvPr>
        </p:nvSpPr>
        <p:spPr>
          <a:xfrm>
            <a:off x="152400" y="998933"/>
            <a:ext cx="4343400" cy="36337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p:cNvSpPr>
            <a:spLocks noGrp="1"/>
          </p:cNvSpPr>
          <p:nvPr>
            <p:ph sz="half" idx="2"/>
          </p:nvPr>
        </p:nvSpPr>
        <p:spPr>
          <a:xfrm>
            <a:off x="4629150" y="998933"/>
            <a:ext cx="4362450" cy="36337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a:xfrm>
            <a:off x="6861175" y="4811713"/>
            <a:ext cx="2133600" cy="274637"/>
          </a:xfrm>
        </p:spPr>
        <p:txBody>
          <a:bodyPr/>
          <a:lstStyle>
            <a:lvl1pPr algn="r">
              <a:defRPr sz="1200" smtClean="0">
                <a:solidFill>
                  <a:srgbClr val="F4A13A"/>
                </a:solidFill>
              </a:defRPr>
            </a:lvl1pPr>
          </a:lstStyle>
          <a:p>
            <a:pPr>
              <a:defRPr/>
            </a:pPr>
            <a:fld id="{B0A15F5B-703F-4CCA-B902-127B3DB32316}" type="slidenum">
              <a:rPr lang="en-US"/>
              <a:pPr>
                <a:defRPr/>
              </a:pPr>
              <a:t>‹#›</a:t>
            </a:fld>
            <a:endParaRPr lang="en-US"/>
          </a:p>
        </p:txBody>
      </p:sp>
      <p:sp>
        <p:nvSpPr>
          <p:cNvPr id="7" name="Footer Placeholder 4"/>
          <p:cNvSpPr>
            <a:spLocks noGrp="1"/>
          </p:cNvSpPr>
          <p:nvPr>
            <p:ph type="ftr" sz="quarter" idx="11"/>
          </p:nvPr>
        </p:nvSpPr>
        <p:spPr>
          <a:xfrm>
            <a:off x="1905000" y="4811713"/>
            <a:ext cx="4956175" cy="274637"/>
          </a:xfrm>
        </p:spPr>
        <p:txBody>
          <a:bodyPr/>
          <a:lstStyle>
            <a:lvl1pPr algn="ctr">
              <a:defRPr sz="1200" dirty="0">
                <a:solidFill>
                  <a:srgbClr val="F4A13A"/>
                </a:solidFill>
              </a:defRPr>
            </a:lvl1pPr>
          </a:lstStyle>
          <a:p>
            <a:pPr>
              <a:defRPr/>
            </a:pPr>
            <a:endParaRPr lang="en-US"/>
          </a:p>
        </p:txBody>
      </p:sp>
    </p:spTree>
    <p:extLst>
      <p:ext uri="{BB962C8B-B14F-4D97-AF65-F5344CB8AC3E}">
        <p14:creationId xmlns:p14="http://schemas.microsoft.com/office/powerpoint/2010/main" val="1836684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Body Whit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209550"/>
            <a:ext cx="8839200" cy="609600"/>
          </a:xfrm>
        </p:spPr>
        <p:txBody>
          <a:bodyPr>
            <a:normAutofit/>
          </a:bodyPr>
          <a:lstStyle>
            <a:lvl1pPr algn="l">
              <a:defRPr sz="2800" b="1" cap="all"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0" name="Text Placeholder 2"/>
          <p:cNvSpPr>
            <a:spLocks noGrp="1"/>
          </p:cNvSpPr>
          <p:nvPr>
            <p:ph type="body" idx="1"/>
          </p:nvPr>
        </p:nvSpPr>
        <p:spPr>
          <a:xfrm>
            <a:off x="152400" y="963216"/>
            <a:ext cx="4345782"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1" name="Content Placeholder 3"/>
          <p:cNvSpPr>
            <a:spLocks noGrp="1"/>
          </p:cNvSpPr>
          <p:nvPr>
            <p:ph sz="half" idx="2"/>
          </p:nvPr>
        </p:nvSpPr>
        <p:spPr>
          <a:xfrm>
            <a:off x="152400" y="1657350"/>
            <a:ext cx="4345782" cy="29848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4"/>
          <p:cNvSpPr>
            <a:spLocks noGrp="1"/>
          </p:cNvSpPr>
          <p:nvPr>
            <p:ph type="body" sz="quarter" idx="10"/>
          </p:nvPr>
        </p:nvSpPr>
        <p:spPr>
          <a:xfrm>
            <a:off x="4629150" y="963216"/>
            <a:ext cx="436245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3" name="Content Placeholder 5"/>
          <p:cNvSpPr>
            <a:spLocks noGrp="1"/>
          </p:cNvSpPr>
          <p:nvPr>
            <p:ph sz="quarter" idx="11"/>
          </p:nvPr>
        </p:nvSpPr>
        <p:spPr>
          <a:xfrm>
            <a:off x="4629150" y="1657350"/>
            <a:ext cx="4362450" cy="29848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2"/>
          </p:nvPr>
        </p:nvSpPr>
        <p:spPr>
          <a:xfrm>
            <a:off x="6861175" y="4811713"/>
            <a:ext cx="2133600" cy="274637"/>
          </a:xfrm>
        </p:spPr>
        <p:txBody>
          <a:bodyPr/>
          <a:lstStyle>
            <a:lvl1pPr algn="r">
              <a:defRPr sz="1200" smtClean="0">
                <a:solidFill>
                  <a:srgbClr val="F4A13A"/>
                </a:solidFill>
              </a:defRPr>
            </a:lvl1pPr>
          </a:lstStyle>
          <a:p>
            <a:pPr>
              <a:defRPr/>
            </a:pPr>
            <a:fld id="{343454C4-CF23-4191-869A-C48A9AC3A9F8}" type="slidenum">
              <a:rPr lang="en-US"/>
              <a:pPr>
                <a:defRPr/>
              </a:pPr>
              <a:t>‹#›</a:t>
            </a:fld>
            <a:endParaRPr lang="en-US"/>
          </a:p>
        </p:txBody>
      </p:sp>
      <p:sp>
        <p:nvSpPr>
          <p:cNvPr id="8" name="Footer Placeholder 4"/>
          <p:cNvSpPr>
            <a:spLocks noGrp="1"/>
          </p:cNvSpPr>
          <p:nvPr>
            <p:ph type="ftr" sz="quarter" idx="13"/>
          </p:nvPr>
        </p:nvSpPr>
        <p:spPr>
          <a:xfrm>
            <a:off x="1905000" y="4811713"/>
            <a:ext cx="4956175" cy="274637"/>
          </a:xfrm>
        </p:spPr>
        <p:txBody>
          <a:bodyPr/>
          <a:lstStyle>
            <a:lvl1pPr algn="ctr">
              <a:defRPr sz="1200" dirty="0">
                <a:solidFill>
                  <a:srgbClr val="F4A13A"/>
                </a:solidFill>
              </a:defRPr>
            </a:lvl1pPr>
          </a:lstStyle>
          <a:p>
            <a:pPr>
              <a:defRPr/>
            </a:pPr>
            <a:endParaRPr lang="en-US"/>
          </a:p>
        </p:txBody>
      </p:sp>
    </p:spTree>
    <p:extLst>
      <p:ext uri="{BB962C8B-B14F-4D97-AF65-F5344CB8AC3E}">
        <p14:creationId xmlns:p14="http://schemas.microsoft.com/office/powerpoint/2010/main" val="4150413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Body Whit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152400" y="971550"/>
            <a:ext cx="3482975" cy="895350"/>
          </a:xfrm>
          <a:prstGeom prst="rect">
            <a:avLst/>
          </a:prstGeom>
        </p:spPr>
        <p:txBody>
          <a:bodyPr anchor="b">
            <a:normAutofit/>
          </a:bodyPr>
          <a:lstStyle>
            <a:lvl1pPr algn="ctr" defTabSz="914400" rtl="0" eaLnBrk="1" latinLnBrk="0" hangingPunct="1">
              <a:spcBef>
                <a:spcPct val="0"/>
              </a:spcBef>
              <a:buNone/>
              <a:defRPr sz="2400" kern="1200">
                <a:solidFill>
                  <a:schemeClr val="tx1"/>
                </a:solidFill>
                <a:latin typeface="+mj-lt"/>
                <a:ea typeface="+mj-ea"/>
                <a:cs typeface="+mj-cs"/>
              </a:defRPr>
            </a:lvl1pPr>
          </a:lstStyle>
          <a:p>
            <a:pPr fontAlgn="auto">
              <a:spcAft>
                <a:spcPts val="0"/>
              </a:spcAft>
              <a:defRPr/>
            </a:pPr>
            <a:r>
              <a:rPr lang="en-US" dirty="0"/>
              <a:t>Click to edit Master title style</a:t>
            </a:r>
          </a:p>
        </p:txBody>
      </p:sp>
      <p:sp>
        <p:nvSpPr>
          <p:cNvPr id="2" name="Title 1"/>
          <p:cNvSpPr>
            <a:spLocks noGrp="1"/>
          </p:cNvSpPr>
          <p:nvPr>
            <p:ph type="title"/>
          </p:nvPr>
        </p:nvSpPr>
        <p:spPr>
          <a:xfrm>
            <a:off x="152400" y="209550"/>
            <a:ext cx="8839200" cy="609600"/>
          </a:xfrm>
        </p:spPr>
        <p:txBody>
          <a:bodyPr>
            <a:normAutofit/>
          </a:bodyPr>
          <a:lstStyle>
            <a:lvl1pPr algn="l">
              <a:defRPr sz="2800" b="1" cap="all"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4" name="Content Placeholder 2"/>
          <p:cNvSpPr>
            <a:spLocks noGrp="1"/>
          </p:cNvSpPr>
          <p:nvPr>
            <p:ph idx="1"/>
          </p:nvPr>
        </p:nvSpPr>
        <p:spPr>
          <a:xfrm>
            <a:off x="3943350" y="971551"/>
            <a:ext cx="5048250" cy="374808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3"/>
          <p:cNvSpPr>
            <a:spLocks noGrp="1"/>
          </p:cNvSpPr>
          <p:nvPr>
            <p:ph type="body" sz="half" idx="2"/>
          </p:nvPr>
        </p:nvSpPr>
        <p:spPr>
          <a:xfrm>
            <a:off x="152400" y="1866900"/>
            <a:ext cx="34825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6" name="Slide Number Placeholder 5"/>
          <p:cNvSpPr>
            <a:spLocks noGrp="1"/>
          </p:cNvSpPr>
          <p:nvPr>
            <p:ph type="sldNum" sz="quarter" idx="10"/>
          </p:nvPr>
        </p:nvSpPr>
        <p:spPr>
          <a:xfrm>
            <a:off x="6861175" y="4811713"/>
            <a:ext cx="2133600" cy="274637"/>
          </a:xfrm>
        </p:spPr>
        <p:txBody>
          <a:bodyPr/>
          <a:lstStyle>
            <a:lvl1pPr algn="r">
              <a:defRPr sz="1200" smtClean="0">
                <a:solidFill>
                  <a:srgbClr val="F4A13A"/>
                </a:solidFill>
              </a:defRPr>
            </a:lvl1pPr>
          </a:lstStyle>
          <a:p>
            <a:pPr>
              <a:defRPr/>
            </a:pPr>
            <a:fld id="{9CA878C6-414F-4E74-BB7E-D809FF24EFE1}" type="slidenum">
              <a:rPr lang="en-US"/>
              <a:pPr>
                <a:defRPr/>
              </a:pPr>
              <a:t>‹#›</a:t>
            </a:fld>
            <a:endParaRPr lang="en-US"/>
          </a:p>
        </p:txBody>
      </p:sp>
      <p:sp>
        <p:nvSpPr>
          <p:cNvPr id="7" name="Footer Placeholder 4"/>
          <p:cNvSpPr>
            <a:spLocks noGrp="1"/>
          </p:cNvSpPr>
          <p:nvPr>
            <p:ph type="ftr" sz="quarter" idx="11"/>
          </p:nvPr>
        </p:nvSpPr>
        <p:spPr>
          <a:xfrm>
            <a:off x="1905000" y="4811713"/>
            <a:ext cx="4956175" cy="274637"/>
          </a:xfrm>
        </p:spPr>
        <p:txBody>
          <a:bodyPr/>
          <a:lstStyle>
            <a:lvl1pPr algn="ctr">
              <a:defRPr sz="1200" dirty="0">
                <a:solidFill>
                  <a:srgbClr val="F4A13A"/>
                </a:solidFill>
              </a:defRPr>
            </a:lvl1pPr>
          </a:lstStyle>
          <a:p>
            <a:pPr>
              <a:defRPr/>
            </a:pPr>
            <a:endParaRPr lang="en-US"/>
          </a:p>
        </p:txBody>
      </p:sp>
    </p:spTree>
    <p:extLst>
      <p:ext uri="{BB962C8B-B14F-4D97-AF65-F5344CB8AC3E}">
        <p14:creationId xmlns:p14="http://schemas.microsoft.com/office/powerpoint/2010/main" val="1160100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dy dark 2">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 name="Title 1"/>
          <p:cNvSpPr>
            <a:spLocks noGrp="1"/>
          </p:cNvSpPr>
          <p:nvPr>
            <p:ph type="title"/>
          </p:nvPr>
        </p:nvSpPr>
        <p:spPr>
          <a:xfrm>
            <a:off x="152400" y="209550"/>
            <a:ext cx="8839200" cy="609600"/>
          </a:xfrm>
        </p:spPr>
        <p:txBody>
          <a:bodyPr>
            <a:normAutofit/>
          </a:bodyPr>
          <a:lstStyle>
            <a:lvl1pPr algn="l">
              <a:defRPr sz="2800" b="1" cap="all"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5" name="Text Placeholder 4"/>
          <p:cNvSpPr>
            <a:spLocks noGrp="1"/>
          </p:cNvSpPr>
          <p:nvPr>
            <p:ph type="body" sz="quarter" idx="17"/>
          </p:nvPr>
        </p:nvSpPr>
        <p:spPr>
          <a:xfrm>
            <a:off x="152400" y="971550"/>
            <a:ext cx="8839200" cy="3733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8"/>
          </p:nvPr>
        </p:nvSpPr>
        <p:spPr>
          <a:xfrm>
            <a:off x="6861175" y="4811713"/>
            <a:ext cx="2133600" cy="274637"/>
          </a:xfrm>
        </p:spPr>
        <p:txBody>
          <a:bodyPr/>
          <a:lstStyle>
            <a:lvl1pPr algn="r">
              <a:defRPr sz="1200" smtClean="0">
                <a:solidFill>
                  <a:srgbClr val="F4A13A"/>
                </a:solidFill>
              </a:defRPr>
            </a:lvl1pPr>
          </a:lstStyle>
          <a:p>
            <a:pPr>
              <a:defRPr/>
            </a:pPr>
            <a:fld id="{999544E6-B424-4AB4-8605-5DD1C4A02776}" type="slidenum">
              <a:rPr lang="en-US"/>
              <a:pPr>
                <a:defRPr/>
              </a:pPr>
              <a:t>‹#›</a:t>
            </a:fld>
            <a:endParaRPr lang="en-US"/>
          </a:p>
        </p:txBody>
      </p:sp>
      <p:sp>
        <p:nvSpPr>
          <p:cNvPr id="5" name="Footer Placeholder 4"/>
          <p:cNvSpPr>
            <a:spLocks noGrp="1"/>
          </p:cNvSpPr>
          <p:nvPr>
            <p:ph type="ftr" sz="quarter" idx="19"/>
          </p:nvPr>
        </p:nvSpPr>
        <p:spPr>
          <a:xfrm>
            <a:off x="1905000" y="4811713"/>
            <a:ext cx="4956175" cy="274637"/>
          </a:xfrm>
        </p:spPr>
        <p:txBody>
          <a:bodyPr/>
          <a:lstStyle>
            <a:lvl1pPr algn="ctr">
              <a:defRPr sz="1200" dirty="0">
                <a:solidFill>
                  <a:srgbClr val="F4A13A"/>
                </a:solidFill>
              </a:defRPr>
            </a:lvl1pPr>
          </a:lstStyle>
          <a:p>
            <a:pPr>
              <a:defRPr/>
            </a:pPr>
            <a:endParaRPr lang="en-US"/>
          </a:p>
        </p:txBody>
      </p:sp>
    </p:spTree>
    <p:extLst>
      <p:ext uri="{BB962C8B-B14F-4D97-AF65-F5344CB8AC3E}">
        <p14:creationId xmlns:p14="http://schemas.microsoft.com/office/powerpoint/2010/main" val="3358015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ody whit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152400" y="209550"/>
            <a:ext cx="8839200" cy="609600"/>
          </a:xfrm>
        </p:spPr>
        <p:txBody>
          <a:bodyPr>
            <a:normAutofit/>
          </a:bodyPr>
          <a:lstStyle>
            <a:lvl1pPr algn="l">
              <a:defRPr sz="2800" b="1" cap="all" baseline="0">
                <a:solidFill>
                  <a:srgbClr val="FFF33F"/>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1" name="Text Placeholder 4"/>
          <p:cNvSpPr>
            <a:spLocks noGrp="1"/>
          </p:cNvSpPr>
          <p:nvPr>
            <p:ph type="body" sz="quarter" idx="17"/>
          </p:nvPr>
        </p:nvSpPr>
        <p:spPr>
          <a:xfrm>
            <a:off x="152400" y="971550"/>
            <a:ext cx="8839200" cy="3733800"/>
          </a:xfrm>
        </p:spPr>
        <p:txBody>
          <a:bodyPr/>
          <a:lstStyle>
            <a:lvl1pPr>
              <a:defRPr>
                <a:solidFill>
                  <a:srgbClr val="5F1401"/>
                </a:solidFill>
              </a:defRPr>
            </a:lvl1pPr>
            <a:lvl2pPr>
              <a:defRPr>
                <a:solidFill>
                  <a:srgbClr val="5F1401"/>
                </a:solidFill>
              </a:defRPr>
            </a:lvl2pPr>
            <a:lvl3pPr>
              <a:defRPr>
                <a:solidFill>
                  <a:srgbClr val="5F1401"/>
                </a:solidFill>
              </a:defRPr>
            </a:lvl3pPr>
            <a:lvl4pPr>
              <a:defRPr>
                <a:solidFill>
                  <a:srgbClr val="5F1401"/>
                </a:solidFill>
              </a:defRPr>
            </a:lvl4pPr>
            <a:lvl5pPr>
              <a:defRPr>
                <a:solidFill>
                  <a:srgbClr val="5F140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8"/>
          </p:nvPr>
        </p:nvSpPr>
        <p:spPr>
          <a:xfrm>
            <a:off x="6861175" y="4811713"/>
            <a:ext cx="2133600" cy="274637"/>
          </a:xfrm>
        </p:spPr>
        <p:txBody>
          <a:bodyPr/>
          <a:lstStyle>
            <a:lvl1pPr algn="r">
              <a:defRPr sz="1200" smtClean="0">
                <a:solidFill>
                  <a:srgbClr val="F4A13A"/>
                </a:solidFill>
              </a:defRPr>
            </a:lvl1pPr>
          </a:lstStyle>
          <a:p>
            <a:pPr>
              <a:defRPr/>
            </a:pPr>
            <a:fld id="{9CE27298-10C4-41AE-870B-4A1962F52E53}" type="slidenum">
              <a:rPr lang="en-US"/>
              <a:pPr>
                <a:defRPr/>
              </a:pPr>
              <a:t>‹#›</a:t>
            </a:fld>
            <a:endParaRPr lang="en-US"/>
          </a:p>
        </p:txBody>
      </p:sp>
      <p:sp>
        <p:nvSpPr>
          <p:cNvPr id="5" name="Footer Placeholder 4"/>
          <p:cNvSpPr>
            <a:spLocks noGrp="1"/>
          </p:cNvSpPr>
          <p:nvPr>
            <p:ph type="ftr" sz="quarter" idx="19"/>
          </p:nvPr>
        </p:nvSpPr>
        <p:spPr>
          <a:xfrm>
            <a:off x="1905000" y="4811713"/>
            <a:ext cx="4956175" cy="274637"/>
          </a:xfrm>
        </p:spPr>
        <p:txBody>
          <a:bodyPr/>
          <a:lstStyle>
            <a:lvl1pPr algn="ctr">
              <a:defRPr sz="1200" dirty="0">
                <a:solidFill>
                  <a:srgbClr val="F4A13A"/>
                </a:solidFill>
              </a:defRPr>
            </a:lvl1pPr>
          </a:lstStyle>
          <a:p>
            <a:pPr>
              <a:defRPr/>
            </a:pPr>
            <a:endParaRPr lang="en-US"/>
          </a:p>
        </p:txBody>
      </p:sp>
    </p:spTree>
    <p:extLst>
      <p:ext uri="{BB962C8B-B14F-4D97-AF65-F5344CB8AC3E}">
        <p14:creationId xmlns:p14="http://schemas.microsoft.com/office/powerpoint/2010/main" val="688950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D74BC1E2-E7AB-486E-8E3A-B895875721C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panose="020B0604020202020204" pitchFamily="34" charset="0"/>
        </a:defRPr>
      </a:lvl2pPr>
      <a:lvl3pPr algn="ctr" rtl="0" eaLnBrk="1" fontAlgn="base" hangingPunct="1">
        <a:spcBef>
          <a:spcPct val="0"/>
        </a:spcBef>
        <a:spcAft>
          <a:spcPct val="0"/>
        </a:spcAft>
        <a:defRPr sz="4400">
          <a:solidFill>
            <a:schemeClr val="tx1"/>
          </a:solidFill>
          <a:latin typeface="Arial" panose="020B0604020202020204" pitchFamily="34" charset="0"/>
        </a:defRPr>
      </a:lvl3pPr>
      <a:lvl4pPr algn="ctr" rtl="0" eaLnBrk="1" fontAlgn="base" hangingPunct="1">
        <a:spcBef>
          <a:spcPct val="0"/>
        </a:spcBef>
        <a:spcAft>
          <a:spcPct val="0"/>
        </a:spcAft>
        <a:defRPr sz="4400">
          <a:solidFill>
            <a:schemeClr val="tx1"/>
          </a:solidFill>
          <a:latin typeface="Arial" panose="020B0604020202020204" pitchFamily="34" charset="0"/>
        </a:defRPr>
      </a:lvl4pPr>
      <a:lvl5pPr algn="ctr" rtl="0" eaLnBrk="1" fontAlgn="base" hangingPunct="1">
        <a:spcBef>
          <a:spcPct val="0"/>
        </a:spcBef>
        <a:spcAft>
          <a:spcPct val="0"/>
        </a:spcAft>
        <a:defRPr sz="4400">
          <a:solidFill>
            <a:schemeClr val="tx1"/>
          </a:solidFill>
          <a:latin typeface="Arial" panose="020B0604020202020204" pitchFamily="34" charset="0"/>
        </a:defRPr>
      </a:lvl5pPr>
      <a:lvl6pPr marL="457200" algn="ctr" rtl="0" eaLnBrk="1" fontAlgn="base" hangingPunct="1">
        <a:spcBef>
          <a:spcPct val="0"/>
        </a:spcBef>
        <a:spcAft>
          <a:spcPct val="0"/>
        </a:spcAft>
        <a:defRPr sz="4400">
          <a:solidFill>
            <a:schemeClr val="tx1"/>
          </a:solidFill>
          <a:latin typeface="Arial" panose="020B0604020202020204" pitchFamily="34" charset="0"/>
        </a:defRPr>
      </a:lvl6pPr>
      <a:lvl7pPr marL="914400" algn="ctr" rtl="0" eaLnBrk="1" fontAlgn="base" hangingPunct="1">
        <a:spcBef>
          <a:spcPct val="0"/>
        </a:spcBef>
        <a:spcAft>
          <a:spcPct val="0"/>
        </a:spcAft>
        <a:defRPr sz="4400">
          <a:solidFill>
            <a:schemeClr val="tx1"/>
          </a:solidFill>
          <a:latin typeface="Arial" panose="020B0604020202020204" pitchFamily="34" charset="0"/>
        </a:defRPr>
      </a:lvl7pPr>
      <a:lvl8pPr marL="1371600" algn="ctr" rtl="0" eaLnBrk="1" fontAlgn="base" hangingPunct="1">
        <a:spcBef>
          <a:spcPct val="0"/>
        </a:spcBef>
        <a:spcAft>
          <a:spcPct val="0"/>
        </a:spcAft>
        <a:defRPr sz="4400">
          <a:solidFill>
            <a:schemeClr val="tx1"/>
          </a:solidFill>
          <a:latin typeface="Arial" panose="020B0604020202020204" pitchFamily="34" charset="0"/>
        </a:defRPr>
      </a:lvl8pPr>
      <a:lvl9pPr marL="1828800" algn="ctr" rtl="0" eaLnBrk="1" fontAlgn="base" hangingPunct="1">
        <a:spcBef>
          <a:spcPct val="0"/>
        </a:spcBef>
        <a:spcAft>
          <a:spcPct val="0"/>
        </a:spcAft>
        <a:defRPr sz="4400">
          <a:solidFill>
            <a:schemeClr val="tx1"/>
          </a:solidFill>
          <a:latin typeface="Arial" panose="020B060402020202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8"/>
          </p:nvPr>
        </p:nvSpPr>
        <p:spPr/>
        <p:txBody>
          <a:bodyPr/>
          <a:lstStyle/>
          <a:p>
            <a:pPr>
              <a:defRPr/>
            </a:pPr>
            <a:fld id="{2245564B-C427-4454-B3B6-B3BC26C22C03}" type="slidenum">
              <a:rPr lang="en-US" smtClean="0"/>
              <a:pPr>
                <a:defRPr/>
              </a:pPr>
              <a:t>10</a:t>
            </a:fld>
            <a:endParaRPr lang="en-US"/>
          </a:p>
        </p:txBody>
      </p:sp>
      <p:sp>
        <p:nvSpPr>
          <p:cNvPr id="6" name="Rectangle 5"/>
          <p:cNvSpPr/>
          <p:nvPr/>
        </p:nvSpPr>
        <p:spPr>
          <a:xfrm>
            <a:off x="477295" y="1087598"/>
            <a:ext cx="7953271" cy="3323987"/>
          </a:xfrm>
          <a:prstGeom prst="rect">
            <a:avLst/>
          </a:prstGeom>
        </p:spPr>
        <p:txBody>
          <a:bodyPr wrap="square">
            <a:spAutoFit/>
          </a:bodyPr>
          <a:lstStyle/>
          <a:p>
            <a:pPr algn="ctr"/>
            <a:r>
              <a:rPr lang="en-US" sz="1400" dirty="0">
                <a:solidFill>
                  <a:schemeClr val="bg1"/>
                </a:solidFill>
              </a:rPr>
              <a:t>Types of Licensees &amp; Their Motivations for Licensing</a:t>
            </a:r>
          </a:p>
          <a:p>
            <a:pPr marL="285750" indent="-285750">
              <a:buFont typeface="Arial" panose="020B0604020202020204" pitchFamily="34" charset="0"/>
              <a:buChar char="•"/>
            </a:pPr>
            <a:r>
              <a:rPr lang="en-US" sz="1400" dirty="0"/>
              <a:t>Start-up</a:t>
            </a:r>
          </a:p>
          <a:p>
            <a:r>
              <a:rPr lang="en-US" sz="1400" dirty="0"/>
              <a:t>	Secure a fundamental asset for building a product offering</a:t>
            </a:r>
          </a:p>
          <a:p>
            <a:r>
              <a:rPr lang="en-US" sz="1400" dirty="0"/>
              <a:t>	Display a larger IP portfolio to prospective investors. Anticipate a future acquisition. </a:t>
            </a:r>
          </a:p>
          <a:p>
            <a:r>
              <a:rPr lang="en-US" sz="1400" dirty="0"/>
              <a:t>	Achieve a third party funding milestone</a:t>
            </a:r>
          </a:p>
          <a:p>
            <a:endParaRPr lang="en-US" sz="1400" dirty="0"/>
          </a:p>
          <a:p>
            <a:pPr marL="285750" indent="-285750">
              <a:buFont typeface="Arial" panose="020B0604020202020204" pitchFamily="34" charset="0"/>
              <a:buChar char="•"/>
            </a:pPr>
            <a:r>
              <a:rPr lang="en-US" sz="1400" dirty="0"/>
              <a:t>Non-practicing entity (aka “Patent Troll”)</a:t>
            </a:r>
          </a:p>
          <a:p>
            <a:r>
              <a:rPr lang="en-US" sz="1400" dirty="0"/>
              <a:t>	Generate revenue through threat of enforcement</a:t>
            </a:r>
          </a:p>
          <a:p>
            <a:endParaRPr lang="en-US" sz="1400" dirty="0"/>
          </a:p>
          <a:p>
            <a:pPr marL="285750" indent="-285750">
              <a:buFont typeface="Arial" panose="020B0604020202020204" pitchFamily="34" charset="0"/>
              <a:buChar char="•"/>
            </a:pPr>
            <a:r>
              <a:rPr lang="en-US" sz="1400" dirty="0"/>
              <a:t>Large Entity</a:t>
            </a:r>
          </a:p>
          <a:p>
            <a:r>
              <a:rPr lang="en-US" sz="1400" dirty="0"/>
              <a:t>	Exclusive: </a:t>
            </a:r>
          </a:p>
          <a:p>
            <a:r>
              <a:rPr lang="en-US" sz="1400" dirty="0"/>
              <a:t>		Secure sustainable competitive advantage and increased margins</a:t>
            </a:r>
          </a:p>
          <a:p>
            <a:r>
              <a:rPr lang="en-US" sz="1400" dirty="0"/>
              <a:t>		Compress product development timelines</a:t>
            </a:r>
          </a:p>
          <a:p>
            <a:r>
              <a:rPr lang="en-US" sz="1400" dirty="0"/>
              <a:t>	Non-exclusive: Mitigate legal risk of enforcement</a:t>
            </a:r>
          </a:p>
          <a:p>
            <a:r>
              <a:rPr lang="en-US" sz="1400" dirty="0"/>
              <a:t>			</a:t>
            </a:r>
          </a:p>
        </p:txBody>
      </p:sp>
      <p:sp>
        <p:nvSpPr>
          <p:cNvPr id="7" name="Title 4"/>
          <p:cNvSpPr>
            <a:spLocks noGrp="1"/>
          </p:cNvSpPr>
          <p:nvPr>
            <p:ph type="title"/>
          </p:nvPr>
        </p:nvSpPr>
        <p:spPr>
          <a:xfrm>
            <a:off x="152400" y="209550"/>
            <a:ext cx="8839200" cy="609600"/>
          </a:xfrm>
        </p:spPr>
        <p:txBody>
          <a:bodyPr>
            <a:noAutofit/>
          </a:bodyPr>
          <a:lstStyle/>
          <a:p>
            <a:r>
              <a:rPr lang="en-US" sz="2000" dirty="0"/>
              <a:t>Types of Licensees and Their Motivations for Licensing</a:t>
            </a:r>
          </a:p>
        </p:txBody>
      </p:sp>
    </p:spTree>
    <p:extLst>
      <p:ext uri="{BB962C8B-B14F-4D97-AF65-F5344CB8AC3E}">
        <p14:creationId xmlns:p14="http://schemas.microsoft.com/office/powerpoint/2010/main" val="1248530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8"/>
          </p:nvPr>
        </p:nvSpPr>
        <p:spPr/>
        <p:txBody>
          <a:bodyPr/>
          <a:lstStyle/>
          <a:p>
            <a:pPr>
              <a:defRPr/>
            </a:pPr>
            <a:fld id="{2245564B-C427-4454-B3B6-B3BC26C22C03}" type="slidenum">
              <a:rPr lang="en-US" smtClean="0"/>
              <a:pPr>
                <a:defRPr/>
              </a:pPr>
              <a:t>11</a:t>
            </a:fld>
            <a:endParaRPr lang="en-US"/>
          </a:p>
        </p:txBody>
      </p:sp>
      <p:sp>
        <p:nvSpPr>
          <p:cNvPr id="6" name="Rectangle 5"/>
          <p:cNvSpPr/>
          <p:nvPr/>
        </p:nvSpPr>
        <p:spPr>
          <a:xfrm>
            <a:off x="533400" y="900522"/>
            <a:ext cx="7953271" cy="3754874"/>
          </a:xfrm>
          <a:prstGeom prst="rect">
            <a:avLst/>
          </a:prstGeom>
        </p:spPr>
        <p:txBody>
          <a:bodyPr wrap="square">
            <a:spAutoFit/>
          </a:bodyPr>
          <a:lstStyle/>
          <a:p>
            <a:pPr algn="ctr"/>
            <a:r>
              <a:rPr lang="en-US" sz="1400" dirty="0">
                <a:solidFill>
                  <a:schemeClr val="bg1"/>
                </a:solidFill>
              </a:rPr>
              <a:t>Types of Licensees &amp; Their Motivations for Licensing</a:t>
            </a:r>
          </a:p>
          <a:p>
            <a:pPr algn="ctr"/>
            <a:r>
              <a:rPr lang="en-US" sz="1400" dirty="0"/>
              <a:t>BATNA:  Best Alternative to a Negotiated Agreement)</a:t>
            </a:r>
          </a:p>
          <a:p>
            <a:endParaRPr lang="en-US" sz="1400" dirty="0"/>
          </a:p>
          <a:p>
            <a:r>
              <a:rPr lang="en-US" sz="1400" dirty="0"/>
              <a:t>Design-around: Develop and commercialize an alternative product design that will not utilize the relevant </a:t>
            </a:r>
            <a:r>
              <a:rPr lang="en-US" sz="1400" u="sng" dirty="0"/>
              <a:t>issued</a:t>
            </a:r>
            <a:r>
              <a:rPr lang="en-US" sz="1400" dirty="0"/>
              <a:t> patent claims</a:t>
            </a:r>
          </a:p>
          <a:p>
            <a:endParaRPr lang="en-US" sz="1400" dirty="0"/>
          </a:p>
          <a:p>
            <a:r>
              <a:rPr lang="en-US" sz="1400" dirty="0"/>
              <a:t>Manufacture, Use, and Sell in non-patented geographies</a:t>
            </a:r>
          </a:p>
          <a:p>
            <a:endParaRPr lang="en-US" sz="1400" dirty="0"/>
          </a:p>
          <a:p>
            <a:r>
              <a:rPr lang="en-US" sz="1400" dirty="0"/>
              <a:t>Challenge a patent to delay its issuance/enforceability (interference, opposition, post-grant review)</a:t>
            </a:r>
          </a:p>
          <a:p>
            <a:endParaRPr lang="en-US" sz="1400" dirty="0"/>
          </a:p>
          <a:p>
            <a:r>
              <a:rPr lang="en-US" sz="1400" dirty="0"/>
              <a:t>Option agreement – cap downside risk</a:t>
            </a:r>
          </a:p>
          <a:p>
            <a:endParaRPr lang="en-US" sz="1400" dirty="0"/>
          </a:p>
          <a:p>
            <a:r>
              <a:rPr lang="en-US" sz="1400" dirty="0"/>
              <a:t>Establish an invalidity and/or </a:t>
            </a:r>
            <a:r>
              <a:rPr lang="en-US" sz="1400" dirty="0" err="1"/>
              <a:t>noninfringement</a:t>
            </a:r>
            <a:r>
              <a:rPr lang="en-US" sz="1400" dirty="0"/>
              <a:t> position and prepare to defend against the possibility of enforcement</a:t>
            </a:r>
          </a:p>
          <a:p>
            <a:endParaRPr lang="en-US" sz="1400" dirty="0"/>
          </a:p>
          <a:p>
            <a:r>
              <a:rPr lang="en-US" sz="1400" dirty="0"/>
              <a:t>Opportunity cost</a:t>
            </a:r>
          </a:p>
          <a:p>
            <a:r>
              <a:rPr lang="en-US" sz="1400" dirty="0"/>
              <a:t>			</a:t>
            </a:r>
          </a:p>
        </p:txBody>
      </p:sp>
      <p:sp>
        <p:nvSpPr>
          <p:cNvPr id="7" name="Title 4"/>
          <p:cNvSpPr>
            <a:spLocks noGrp="1"/>
          </p:cNvSpPr>
          <p:nvPr>
            <p:ph type="title"/>
          </p:nvPr>
        </p:nvSpPr>
        <p:spPr>
          <a:xfrm>
            <a:off x="152400" y="209550"/>
            <a:ext cx="8839200" cy="609600"/>
          </a:xfrm>
        </p:spPr>
        <p:txBody>
          <a:bodyPr>
            <a:noAutofit/>
          </a:bodyPr>
          <a:lstStyle/>
          <a:p>
            <a:r>
              <a:rPr lang="en-US" sz="2000" dirty="0"/>
              <a:t>Alternatives to Licensing</a:t>
            </a:r>
          </a:p>
        </p:txBody>
      </p:sp>
    </p:spTree>
    <p:extLst>
      <p:ext uri="{BB962C8B-B14F-4D97-AF65-F5344CB8AC3E}">
        <p14:creationId xmlns:p14="http://schemas.microsoft.com/office/powerpoint/2010/main" val="383685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8"/>
          </p:nvPr>
        </p:nvSpPr>
        <p:spPr/>
        <p:txBody>
          <a:bodyPr/>
          <a:lstStyle/>
          <a:p>
            <a:pPr>
              <a:defRPr/>
            </a:pPr>
            <a:fld id="{2245564B-C427-4454-B3B6-B3BC26C22C03}" type="slidenum">
              <a:rPr lang="en-US" smtClean="0"/>
              <a:pPr>
                <a:defRPr/>
              </a:pPr>
              <a:t>12</a:t>
            </a:fld>
            <a:endParaRPr lang="en-US"/>
          </a:p>
        </p:txBody>
      </p:sp>
      <p:sp>
        <p:nvSpPr>
          <p:cNvPr id="6" name="Rectangle 5"/>
          <p:cNvSpPr/>
          <p:nvPr/>
        </p:nvSpPr>
        <p:spPr>
          <a:xfrm>
            <a:off x="477295" y="1087598"/>
            <a:ext cx="7953271" cy="3323987"/>
          </a:xfrm>
          <a:prstGeom prst="rect">
            <a:avLst/>
          </a:prstGeom>
        </p:spPr>
        <p:txBody>
          <a:bodyPr wrap="square">
            <a:spAutoFit/>
          </a:bodyPr>
          <a:lstStyle/>
          <a:p>
            <a:pPr algn="ctr"/>
            <a:r>
              <a:rPr lang="en-US" sz="1400" dirty="0">
                <a:solidFill>
                  <a:schemeClr val="bg1"/>
                </a:solidFill>
              </a:rPr>
              <a:t>Types of Licensees &amp; Their Motivations for Licensing</a:t>
            </a:r>
          </a:p>
          <a:p>
            <a:pPr marL="285750" indent="-285750">
              <a:buFont typeface="Arial" panose="020B0604020202020204" pitchFamily="34" charset="0"/>
              <a:buChar char="•"/>
            </a:pPr>
            <a:r>
              <a:rPr lang="en-US" sz="1400" dirty="0"/>
              <a:t>Existing company? Spinout? Both?</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Market leader? New entrant?</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How much exclusivity? How many licensees?</a:t>
            </a:r>
          </a:p>
          <a:p>
            <a:pPr marL="742950" lvl="1" indent="-285750">
              <a:buFont typeface="Arial" panose="020B0604020202020204" pitchFamily="34" charset="0"/>
              <a:buChar char="•"/>
            </a:pPr>
            <a:r>
              <a:rPr lang="en-US" sz="1400" dirty="0"/>
              <a:t>Understand the impact on market dynamics for an exclusive versus non-exclusive approach</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Fields of Use?</a:t>
            </a:r>
          </a:p>
          <a:p>
            <a:pPr marL="742950" lvl="1" indent="-285750">
              <a:buFont typeface="Arial" panose="020B0604020202020204" pitchFamily="34" charset="0"/>
              <a:buChar char="•"/>
            </a:pPr>
            <a:r>
              <a:rPr lang="en-US" sz="1400" dirty="0"/>
              <a:t>A thinly sliced exclusive license = a non-exclusive</a:t>
            </a:r>
          </a:p>
          <a:p>
            <a:pPr marL="742950" lvl="1"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To succeed as a licensor, your licensee(s) must also succeed. Consider the potential impact of your licensing strategy on your licensees.</a:t>
            </a:r>
          </a:p>
          <a:p>
            <a:r>
              <a:rPr lang="en-US" sz="1400" dirty="0"/>
              <a:t>			</a:t>
            </a:r>
          </a:p>
        </p:txBody>
      </p:sp>
      <p:sp>
        <p:nvSpPr>
          <p:cNvPr id="7" name="Title 4"/>
          <p:cNvSpPr>
            <a:spLocks noGrp="1"/>
          </p:cNvSpPr>
          <p:nvPr>
            <p:ph type="title"/>
          </p:nvPr>
        </p:nvSpPr>
        <p:spPr>
          <a:xfrm>
            <a:off x="152400" y="209550"/>
            <a:ext cx="8839200" cy="609600"/>
          </a:xfrm>
        </p:spPr>
        <p:txBody>
          <a:bodyPr>
            <a:noAutofit/>
          </a:bodyPr>
          <a:lstStyle/>
          <a:p>
            <a:pPr algn="ctr"/>
            <a:r>
              <a:rPr lang="en-US" sz="1600" dirty="0"/>
              <a:t>Developing the Licensing Strategy - Capturing Value and the Long View</a:t>
            </a:r>
          </a:p>
        </p:txBody>
      </p:sp>
    </p:spTree>
    <p:extLst>
      <p:ext uri="{BB962C8B-B14F-4D97-AF65-F5344CB8AC3E}">
        <p14:creationId xmlns:p14="http://schemas.microsoft.com/office/powerpoint/2010/main" val="2326883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8"/>
          </p:nvPr>
        </p:nvSpPr>
        <p:spPr/>
        <p:txBody>
          <a:bodyPr/>
          <a:lstStyle/>
          <a:p>
            <a:pPr>
              <a:defRPr/>
            </a:pPr>
            <a:fld id="{2245564B-C427-4454-B3B6-B3BC26C22C03}" type="slidenum">
              <a:rPr lang="en-US" smtClean="0"/>
              <a:pPr>
                <a:defRPr/>
              </a:pPr>
              <a:t>13</a:t>
            </a:fld>
            <a:endParaRPr lang="en-US"/>
          </a:p>
        </p:txBody>
      </p:sp>
      <p:sp>
        <p:nvSpPr>
          <p:cNvPr id="6" name="Rectangle 5"/>
          <p:cNvSpPr/>
          <p:nvPr/>
        </p:nvSpPr>
        <p:spPr>
          <a:xfrm>
            <a:off x="477295" y="1087598"/>
            <a:ext cx="7953271" cy="3323987"/>
          </a:xfrm>
          <a:prstGeom prst="rect">
            <a:avLst/>
          </a:prstGeom>
        </p:spPr>
        <p:txBody>
          <a:bodyPr wrap="square">
            <a:spAutoFit/>
          </a:bodyPr>
          <a:lstStyle/>
          <a:p>
            <a:pPr algn="ctr"/>
            <a:r>
              <a:rPr lang="en-US" sz="1400" dirty="0">
                <a:solidFill>
                  <a:schemeClr val="bg1"/>
                </a:solidFill>
              </a:rPr>
              <a:t>Types of Licensees &amp; Their Motivations for Licensing</a:t>
            </a:r>
          </a:p>
          <a:p>
            <a:pPr marL="285750" indent="-285750">
              <a:buFont typeface="Arial" panose="020B0604020202020204" pitchFamily="34" charset="0"/>
              <a:buChar char="•"/>
            </a:pPr>
            <a:r>
              <a:rPr lang="en-US" sz="1400" dirty="0"/>
              <a:t>How will the licensee be generating revenue?</a:t>
            </a:r>
          </a:p>
          <a:p>
            <a:endParaRPr lang="en-US" sz="1400" dirty="0"/>
          </a:p>
          <a:p>
            <a:pPr marL="285750" indent="-285750">
              <a:buFont typeface="Arial" panose="020B0604020202020204" pitchFamily="34" charset="0"/>
              <a:buChar char="•"/>
            </a:pPr>
            <a:r>
              <a:rPr lang="en-US" sz="1400" dirty="0"/>
              <a:t>Understand the value of the product or service AND the relative value of your IP in that value stream</a:t>
            </a:r>
          </a:p>
          <a:p>
            <a:endParaRPr lang="en-US" sz="1400" dirty="0"/>
          </a:p>
          <a:p>
            <a:pPr marL="285750" indent="-285750">
              <a:buFont typeface="Arial" panose="020B0604020202020204" pitchFamily="34" charset="0"/>
              <a:buChar char="•"/>
            </a:pPr>
            <a:r>
              <a:rPr lang="en-US" sz="1400" dirty="0"/>
              <a:t>Know how the licensee views the market and competition</a:t>
            </a:r>
          </a:p>
          <a:p>
            <a:endParaRPr lang="en-US" sz="1400" dirty="0"/>
          </a:p>
          <a:p>
            <a:pPr marL="285750" indent="-285750">
              <a:buFont typeface="Arial" panose="020B0604020202020204" pitchFamily="34" charset="0"/>
              <a:buChar char="•"/>
            </a:pPr>
            <a:r>
              <a:rPr lang="en-US" sz="1400" dirty="0"/>
              <a:t>Understand the licensee’s business model</a:t>
            </a:r>
          </a:p>
          <a:p>
            <a:pPr marL="742950" lvl="1" indent="-285750">
              <a:buFont typeface="Arial" panose="020B0604020202020204" pitchFamily="34" charset="0"/>
              <a:buChar char="•"/>
            </a:pPr>
            <a:r>
              <a:rPr lang="en-US" sz="1400" dirty="0"/>
              <a:t>How will the licensee make money? </a:t>
            </a:r>
          </a:p>
          <a:p>
            <a:pPr marL="742950" lvl="1" indent="-285750">
              <a:buFont typeface="Arial" panose="020B0604020202020204" pitchFamily="34" charset="0"/>
              <a:buChar char="•"/>
            </a:pPr>
            <a:r>
              <a:rPr lang="en-US" sz="1400" dirty="0"/>
              <a:t>How will the licensee finance their business (start-ups)?</a:t>
            </a:r>
          </a:p>
          <a:p>
            <a:pPr marL="742950" lvl="1" indent="-285750">
              <a:buFont typeface="Arial" panose="020B0604020202020204" pitchFamily="34" charset="0"/>
              <a:buChar char="•"/>
            </a:pPr>
            <a:r>
              <a:rPr lang="en-US" sz="1400" dirty="0"/>
              <a:t>Who is the customer for the product (end-users, manufacturers, service providers)</a:t>
            </a:r>
          </a:p>
          <a:p>
            <a:pPr marL="742950" lvl="1" indent="-285750">
              <a:buFont typeface="Arial" panose="020B0604020202020204" pitchFamily="34" charset="0"/>
              <a:buChar char="•"/>
            </a:pPr>
            <a:r>
              <a:rPr lang="en-US" sz="1400" dirty="0"/>
              <a:t>Is reimbursement/price controls an issue?</a:t>
            </a:r>
          </a:p>
          <a:p>
            <a:pPr marL="742950" lvl="1" indent="-285750">
              <a:buFont typeface="Arial" panose="020B0604020202020204" pitchFamily="34" charset="0"/>
              <a:buChar char="•"/>
            </a:pPr>
            <a:r>
              <a:rPr lang="en-US" sz="1400" dirty="0"/>
              <a:t>Role of distributors and </a:t>
            </a:r>
            <a:r>
              <a:rPr lang="en-US" sz="1400" dirty="0" err="1"/>
              <a:t>sublicensees</a:t>
            </a:r>
            <a:r>
              <a:rPr lang="en-US" sz="1400" dirty="0"/>
              <a:t> </a:t>
            </a:r>
          </a:p>
          <a:p>
            <a:r>
              <a:rPr lang="en-US" sz="1400" dirty="0"/>
              <a:t>			</a:t>
            </a:r>
          </a:p>
        </p:txBody>
      </p:sp>
      <p:sp>
        <p:nvSpPr>
          <p:cNvPr id="7" name="Title 4"/>
          <p:cNvSpPr>
            <a:spLocks noGrp="1"/>
          </p:cNvSpPr>
          <p:nvPr>
            <p:ph type="title"/>
          </p:nvPr>
        </p:nvSpPr>
        <p:spPr>
          <a:xfrm>
            <a:off x="152400" y="209550"/>
            <a:ext cx="8839200" cy="609600"/>
          </a:xfrm>
        </p:spPr>
        <p:txBody>
          <a:bodyPr>
            <a:noAutofit/>
          </a:bodyPr>
          <a:lstStyle/>
          <a:p>
            <a:pPr algn="ctr"/>
            <a:r>
              <a:rPr lang="en-US" sz="1600" dirty="0" err="1"/>
              <a:t>UnderstandING</a:t>
            </a:r>
            <a:r>
              <a:rPr lang="en-US" sz="1600" dirty="0"/>
              <a:t> the Licensee’s Business Model</a:t>
            </a:r>
          </a:p>
        </p:txBody>
      </p:sp>
    </p:spTree>
    <p:extLst>
      <p:ext uri="{BB962C8B-B14F-4D97-AF65-F5344CB8AC3E}">
        <p14:creationId xmlns:p14="http://schemas.microsoft.com/office/powerpoint/2010/main" val="1596887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8"/>
          </p:nvPr>
        </p:nvSpPr>
        <p:spPr/>
        <p:txBody>
          <a:bodyPr/>
          <a:lstStyle/>
          <a:p>
            <a:pPr>
              <a:defRPr/>
            </a:pPr>
            <a:fld id="{2245564B-C427-4454-B3B6-B3BC26C22C03}" type="slidenum">
              <a:rPr lang="en-US" smtClean="0"/>
              <a:pPr>
                <a:defRPr/>
              </a:pPr>
              <a:t>14</a:t>
            </a:fld>
            <a:endParaRPr lang="en-US"/>
          </a:p>
        </p:txBody>
      </p:sp>
      <p:sp>
        <p:nvSpPr>
          <p:cNvPr id="6" name="Rectangle 5"/>
          <p:cNvSpPr/>
          <p:nvPr/>
        </p:nvSpPr>
        <p:spPr>
          <a:xfrm>
            <a:off x="477295" y="1087598"/>
            <a:ext cx="7953271" cy="2677656"/>
          </a:xfrm>
          <a:prstGeom prst="rect">
            <a:avLst/>
          </a:prstGeom>
        </p:spPr>
        <p:txBody>
          <a:bodyPr wrap="square">
            <a:spAutoFit/>
          </a:bodyPr>
          <a:lstStyle/>
          <a:p>
            <a:pPr marL="285750" indent="-285750">
              <a:buFont typeface="Arial" panose="020B0604020202020204" pitchFamily="34" charset="0"/>
              <a:buChar char="•"/>
            </a:pPr>
            <a:r>
              <a:rPr lang="en-US" sz="1400" dirty="0"/>
              <a:t>How important is your IP?</a:t>
            </a:r>
          </a:p>
          <a:p>
            <a:pPr marL="285750" indent="-285750">
              <a:buFont typeface="Arial" panose="020B0604020202020204" pitchFamily="34" charset="0"/>
              <a:buChar char="•"/>
            </a:pPr>
            <a:endParaRPr lang="en-US" sz="1400" dirty="0"/>
          </a:p>
          <a:p>
            <a:pPr marL="742950" lvl="1" indent="-285750">
              <a:buFont typeface="Arial" panose="020B0604020202020204" pitchFamily="34" charset="0"/>
              <a:buChar char="•"/>
            </a:pPr>
            <a:r>
              <a:rPr lang="en-US" sz="1400" dirty="0"/>
              <a:t>Give a blocking (monopoly) position?</a:t>
            </a:r>
          </a:p>
          <a:p>
            <a:pPr marL="742950" lvl="1" indent="-285750">
              <a:buFont typeface="Arial" panose="020B0604020202020204" pitchFamily="34" charset="0"/>
              <a:buChar char="•"/>
            </a:pPr>
            <a:endParaRPr lang="en-US" sz="1400" dirty="0"/>
          </a:p>
          <a:p>
            <a:pPr marL="742950" lvl="1" indent="-285750">
              <a:buFont typeface="Arial" panose="020B0604020202020204" pitchFamily="34" charset="0"/>
              <a:buChar char="•"/>
            </a:pPr>
            <a:r>
              <a:rPr lang="en-US" sz="1400" dirty="0"/>
              <a:t>Bundled with other IP? (royalty stacking and combo clauses)</a:t>
            </a:r>
          </a:p>
          <a:p>
            <a:pPr marL="742950" lvl="1" indent="-285750">
              <a:buFont typeface="Arial" panose="020B0604020202020204" pitchFamily="34" charset="0"/>
              <a:buChar char="•"/>
            </a:pPr>
            <a:endParaRPr lang="en-US" sz="1400" dirty="0"/>
          </a:p>
          <a:p>
            <a:pPr marL="742950" lvl="1" indent="-285750">
              <a:buFont typeface="Arial" panose="020B0604020202020204" pitchFamily="34" charset="0"/>
              <a:buChar char="•"/>
            </a:pPr>
            <a:r>
              <a:rPr lang="en-US" sz="1400" dirty="0"/>
              <a:t>Does it provide Freedom to Operate? </a:t>
            </a:r>
          </a:p>
          <a:p>
            <a:pPr marL="742950" lvl="1" indent="-285750">
              <a:buFont typeface="Arial" panose="020B0604020202020204" pitchFamily="34" charset="0"/>
              <a:buChar char="•"/>
            </a:pPr>
            <a:endParaRPr lang="en-US" sz="1400" dirty="0"/>
          </a:p>
          <a:p>
            <a:pPr marL="742950" lvl="1" indent="-285750">
              <a:buFont typeface="Arial" panose="020B0604020202020204" pitchFamily="34" charset="0"/>
              <a:buChar char="•"/>
            </a:pPr>
            <a:r>
              <a:rPr lang="en-US" sz="1400" dirty="0"/>
              <a:t>Necessary vs. nice to have</a:t>
            </a:r>
          </a:p>
          <a:p>
            <a:pPr marL="742950" lvl="1" indent="-285750">
              <a:buFont typeface="Arial" panose="020B0604020202020204" pitchFamily="34" charset="0"/>
              <a:buChar char="•"/>
            </a:pPr>
            <a:endParaRPr lang="en-US" sz="1400" dirty="0"/>
          </a:p>
          <a:p>
            <a:pPr marL="742950" lvl="1" indent="-285750">
              <a:buFont typeface="Arial" panose="020B0604020202020204" pitchFamily="34" charset="0"/>
              <a:buChar char="•"/>
            </a:pPr>
            <a:r>
              <a:rPr lang="en-US" sz="1400" dirty="0"/>
              <a:t>Geographical coverage vs. licensee and competitor footprint</a:t>
            </a:r>
          </a:p>
          <a:p>
            <a:r>
              <a:rPr lang="en-US" sz="1400" dirty="0"/>
              <a:t>			</a:t>
            </a:r>
          </a:p>
        </p:txBody>
      </p:sp>
      <p:sp>
        <p:nvSpPr>
          <p:cNvPr id="7" name="Title 4"/>
          <p:cNvSpPr>
            <a:spLocks noGrp="1"/>
          </p:cNvSpPr>
          <p:nvPr>
            <p:ph type="title"/>
          </p:nvPr>
        </p:nvSpPr>
        <p:spPr>
          <a:xfrm>
            <a:off x="152400" y="209550"/>
            <a:ext cx="8839200" cy="609600"/>
          </a:xfrm>
        </p:spPr>
        <p:txBody>
          <a:bodyPr>
            <a:noAutofit/>
          </a:bodyPr>
          <a:lstStyle/>
          <a:p>
            <a:pPr algn="ctr"/>
            <a:r>
              <a:rPr lang="en-US" sz="1600" dirty="0" err="1"/>
              <a:t>UnderstandING</a:t>
            </a:r>
            <a:r>
              <a:rPr lang="en-US" sz="1600" dirty="0"/>
              <a:t> the Licensee’s Business Model (Continued)</a:t>
            </a:r>
          </a:p>
        </p:txBody>
      </p:sp>
    </p:spTree>
    <p:extLst>
      <p:ext uri="{BB962C8B-B14F-4D97-AF65-F5344CB8AC3E}">
        <p14:creationId xmlns:p14="http://schemas.microsoft.com/office/powerpoint/2010/main" val="1551397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8"/>
          </p:nvPr>
        </p:nvSpPr>
        <p:spPr/>
        <p:txBody>
          <a:bodyPr/>
          <a:lstStyle/>
          <a:p>
            <a:pPr>
              <a:defRPr/>
            </a:pPr>
            <a:fld id="{2245564B-C427-4454-B3B6-B3BC26C22C03}" type="slidenum">
              <a:rPr lang="en-US" smtClean="0"/>
              <a:pPr>
                <a:defRPr/>
              </a:pPr>
              <a:t>15</a:t>
            </a:fld>
            <a:endParaRPr lang="en-US"/>
          </a:p>
        </p:txBody>
      </p:sp>
      <p:sp>
        <p:nvSpPr>
          <p:cNvPr id="6" name="Rectangle 5"/>
          <p:cNvSpPr/>
          <p:nvPr/>
        </p:nvSpPr>
        <p:spPr>
          <a:xfrm>
            <a:off x="477295" y="1087598"/>
            <a:ext cx="7953271" cy="3108543"/>
          </a:xfrm>
          <a:prstGeom prst="rect">
            <a:avLst/>
          </a:prstGeom>
        </p:spPr>
        <p:txBody>
          <a:bodyPr wrap="square">
            <a:spAutoFit/>
          </a:bodyPr>
          <a:lstStyle/>
          <a:p>
            <a:pPr marL="285750" indent="-285750">
              <a:buFont typeface="Arial" panose="020B0604020202020204" pitchFamily="34" charset="0"/>
              <a:buChar char="•"/>
            </a:pPr>
            <a:r>
              <a:rPr lang="en-US" sz="1400" dirty="0"/>
              <a:t>Pre commercialization</a:t>
            </a:r>
          </a:p>
          <a:p>
            <a:pPr marL="742950" lvl="1" indent="-285750">
              <a:buFont typeface="Arial" panose="020B0604020202020204" pitchFamily="34" charset="0"/>
              <a:buChar char="•"/>
            </a:pPr>
            <a:r>
              <a:rPr lang="en-US" sz="1400" dirty="0"/>
              <a:t>Licensee fee (cash or equity)</a:t>
            </a:r>
          </a:p>
          <a:p>
            <a:pPr marL="742950" lvl="1" indent="-285750">
              <a:buFont typeface="Arial" panose="020B0604020202020204" pitchFamily="34" charset="0"/>
              <a:buChar char="•"/>
            </a:pPr>
            <a:r>
              <a:rPr lang="en-US" sz="1400" dirty="0"/>
              <a:t>Expense reimbursement (e.g. Patent Costs)</a:t>
            </a:r>
          </a:p>
          <a:p>
            <a:pPr marL="742950" lvl="1" indent="-285750">
              <a:buFont typeface="Arial" panose="020B0604020202020204" pitchFamily="34" charset="0"/>
              <a:buChar char="•"/>
            </a:pPr>
            <a:r>
              <a:rPr lang="en-US" sz="1400" dirty="0"/>
              <a:t>Milestone payments</a:t>
            </a:r>
          </a:p>
          <a:p>
            <a:pPr marL="742950" lvl="1" indent="-285750">
              <a:buFont typeface="Arial" panose="020B0604020202020204" pitchFamily="34" charset="0"/>
              <a:buChar char="•"/>
            </a:pPr>
            <a:r>
              <a:rPr lang="en-US" sz="1400" dirty="0"/>
              <a:t>Maintenance fees</a:t>
            </a:r>
          </a:p>
          <a:p>
            <a:pPr marL="742950" lvl="1"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Commercialization</a:t>
            </a:r>
          </a:p>
          <a:p>
            <a:pPr marL="742950" lvl="1" indent="-285750">
              <a:buFont typeface="Arial" panose="020B0604020202020204" pitchFamily="34" charset="0"/>
              <a:buChar char="•"/>
            </a:pPr>
            <a:r>
              <a:rPr lang="en-US" sz="1400" dirty="0"/>
              <a:t>Royalties &amp; sublicense fees – sharing in financial benefit of the IP, on either an absolute or relative basis</a:t>
            </a:r>
          </a:p>
          <a:p>
            <a:pPr marL="742950" lvl="1" indent="-285750">
              <a:buFont typeface="Arial" panose="020B0604020202020204" pitchFamily="34" charset="0"/>
              <a:buChar char="•"/>
            </a:pPr>
            <a:r>
              <a:rPr lang="en-US" sz="1400" dirty="0"/>
              <a:t>Fixed Fee agreements</a:t>
            </a:r>
          </a:p>
          <a:p>
            <a:pPr marL="742950" lvl="1" indent="-285750">
              <a:buFont typeface="Arial" panose="020B0604020202020204" pitchFamily="34" charset="0"/>
              <a:buChar char="•"/>
            </a:pPr>
            <a:r>
              <a:rPr lang="en-US" sz="1400" dirty="0"/>
              <a:t>Fully-paid agreements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Research Support? What if the licensor isn’t interested in a collaboration?</a:t>
            </a:r>
          </a:p>
          <a:p>
            <a:r>
              <a:rPr lang="en-US" sz="1400" dirty="0"/>
              <a:t>			</a:t>
            </a:r>
          </a:p>
        </p:txBody>
      </p:sp>
      <p:sp>
        <p:nvSpPr>
          <p:cNvPr id="7" name="Title 4"/>
          <p:cNvSpPr>
            <a:spLocks noGrp="1"/>
          </p:cNvSpPr>
          <p:nvPr>
            <p:ph type="title"/>
          </p:nvPr>
        </p:nvSpPr>
        <p:spPr>
          <a:xfrm>
            <a:off x="152400" y="209550"/>
            <a:ext cx="8839200" cy="609600"/>
          </a:xfrm>
        </p:spPr>
        <p:txBody>
          <a:bodyPr>
            <a:noAutofit/>
          </a:bodyPr>
          <a:lstStyle/>
          <a:p>
            <a:pPr algn="ctr"/>
            <a:r>
              <a:rPr lang="en-US" sz="1600" dirty="0"/>
              <a:t>Financial Components of a License</a:t>
            </a:r>
          </a:p>
        </p:txBody>
      </p:sp>
    </p:spTree>
    <p:extLst>
      <p:ext uri="{BB962C8B-B14F-4D97-AF65-F5344CB8AC3E}">
        <p14:creationId xmlns:p14="http://schemas.microsoft.com/office/powerpoint/2010/main" val="2786031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8"/>
          </p:nvPr>
        </p:nvSpPr>
        <p:spPr/>
        <p:txBody>
          <a:bodyPr/>
          <a:lstStyle/>
          <a:p>
            <a:pPr>
              <a:defRPr/>
            </a:pPr>
            <a:fld id="{2245564B-C427-4454-B3B6-B3BC26C22C03}" type="slidenum">
              <a:rPr lang="en-US" smtClean="0"/>
              <a:pPr>
                <a:defRPr/>
              </a:pPr>
              <a:t>16</a:t>
            </a:fld>
            <a:endParaRPr lang="en-US"/>
          </a:p>
        </p:txBody>
      </p:sp>
      <p:sp>
        <p:nvSpPr>
          <p:cNvPr id="6" name="Rectangle 5"/>
          <p:cNvSpPr/>
          <p:nvPr/>
        </p:nvSpPr>
        <p:spPr>
          <a:xfrm>
            <a:off x="477295" y="1087598"/>
            <a:ext cx="7953271" cy="2277547"/>
          </a:xfrm>
          <a:prstGeom prst="rect">
            <a:avLst/>
          </a:prstGeom>
        </p:spPr>
        <p:txBody>
          <a:bodyPr wrap="square">
            <a:spAutoFit/>
          </a:bodyPr>
          <a:lstStyle/>
          <a:p>
            <a:pPr marL="285750" indent="-285750">
              <a:buFont typeface="Arial" panose="020B0604020202020204" pitchFamily="34" charset="0"/>
              <a:buChar char="•"/>
            </a:pPr>
            <a:r>
              <a:rPr lang="en-US" sz="1600" dirty="0"/>
              <a:t>When and why do Universities take equity</a:t>
            </a:r>
          </a:p>
          <a:p>
            <a:pPr marL="285750" indent="-285750">
              <a:buFont typeface="Arial" panose="020B0604020202020204" pitchFamily="34" charset="0"/>
              <a:buChar char="•"/>
            </a:pPr>
            <a:endParaRPr lang="en-US" sz="1600" dirty="0"/>
          </a:p>
          <a:p>
            <a:pPr marL="742950" lvl="1" indent="-285750">
              <a:buFont typeface="Arial" panose="020B0604020202020204" pitchFamily="34" charset="0"/>
              <a:buChar char="•"/>
            </a:pPr>
            <a:r>
              <a:rPr lang="en-US" sz="1600" dirty="0"/>
              <a:t>Option for startup companies</a:t>
            </a:r>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r>
              <a:rPr lang="en-US" sz="1600" dirty="0"/>
              <a:t>In lieu of an upfront license fee</a:t>
            </a:r>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r>
              <a:rPr lang="en-US" sz="1600" dirty="0"/>
              <a:t>Non-dilution</a:t>
            </a:r>
          </a:p>
          <a:p>
            <a:pPr marL="1200150" lvl="2" indent="-285750">
              <a:buFont typeface="Arial" panose="020B0604020202020204" pitchFamily="34" charset="0"/>
              <a:buChar char="•"/>
            </a:pPr>
            <a:r>
              <a:rPr lang="en-US" sz="1600" dirty="0"/>
              <a:t>Effect on ability of company to raise capital</a:t>
            </a:r>
          </a:p>
          <a:p>
            <a:r>
              <a:rPr lang="en-US" sz="1400" dirty="0"/>
              <a:t>			</a:t>
            </a:r>
          </a:p>
        </p:txBody>
      </p:sp>
      <p:sp>
        <p:nvSpPr>
          <p:cNvPr id="7" name="Title 4"/>
          <p:cNvSpPr>
            <a:spLocks noGrp="1"/>
          </p:cNvSpPr>
          <p:nvPr>
            <p:ph type="title"/>
          </p:nvPr>
        </p:nvSpPr>
        <p:spPr>
          <a:xfrm>
            <a:off x="152400" y="209550"/>
            <a:ext cx="8839200" cy="609600"/>
          </a:xfrm>
        </p:spPr>
        <p:txBody>
          <a:bodyPr>
            <a:noAutofit/>
          </a:bodyPr>
          <a:lstStyle/>
          <a:p>
            <a:pPr algn="ctr"/>
            <a:r>
              <a:rPr lang="en-US" sz="1600" dirty="0"/>
              <a:t>Equity Components in a license</a:t>
            </a:r>
          </a:p>
        </p:txBody>
      </p:sp>
    </p:spTree>
    <p:extLst>
      <p:ext uri="{BB962C8B-B14F-4D97-AF65-F5344CB8AC3E}">
        <p14:creationId xmlns:p14="http://schemas.microsoft.com/office/powerpoint/2010/main" val="4225925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8"/>
          </p:nvPr>
        </p:nvSpPr>
        <p:spPr/>
        <p:txBody>
          <a:bodyPr/>
          <a:lstStyle/>
          <a:p>
            <a:pPr>
              <a:defRPr/>
            </a:pPr>
            <a:fld id="{2245564B-C427-4454-B3B6-B3BC26C22C03}" type="slidenum">
              <a:rPr lang="en-US" smtClean="0"/>
              <a:pPr>
                <a:defRPr/>
              </a:pPr>
              <a:t>17</a:t>
            </a:fld>
            <a:endParaRPr lang="en-US"/>
          </a:p>
        </p:txBody>
      </p:sp>
      <p:sp>
        <p:nvSpPr>
          <p:cNvPr id="6" name="Rectangle 5"/>
          <p:cNvSpPr/>
          <p:nvPr/>
        </p:nvSpPr>
        <p:spPr>
          <a:xfrm>
            <a:off x="685800" y="895350"/>
            <a:ext cx="7953271" cy="4185761"/>
          </a:xfrm>
          <a:prstGeom prst="rect">
            <a:avLst/>
          </a:prstGeom>
        </p:spPr>
        <p:txBody>
          <a:bodyPr wrap="square">
            <a:spAutoFit/>
          </a:bodyPr>
          <a:lstStyle/>
          <a:p>
            <a:pPr marL="285750" indent="-285750">
              <a:buFont typeface="Arial" panose="020B0604020202020204" pitchFamily="34" charset="0"/>
              <a:buChar char="•"/>
            </a:pPr>
            <a:r>
              <a:rPr lang="en-US" sz="1400" dirty="0"/>
              <a:t>Scope of Rights being granted</a:t>
            </a:r>
          </a:p>
          <a:p>
            <a:r>
              <a:rPr lang="en-US" sz="1400" dirty="0"/>
              <a:t>	Patents – patent maturity, geographies, nature of patent claims</a:t>
            </a:r>
          </a:p>
          <a:p>
            <a:r>
              <a:rPr lang="en-US" sz="1400" dirty="0"/>
              <a:t>	Copyrights</a:t>
            </a:r>
          </a:p>
          <a:p>
            <a:r>
              <a:rPr lang="en-US" sz="1400" dirty="0"/>
              <a:t>	Know-how</a:t>
            </a:r>
          </a:p>
          <a:p>
            <a:r>
              <a:rPr lang="en-US" sz="1400" dirty="0"/>
              <a:t>	Biological Materials</a:t>
            </a:r>
          </a:p>
          <a:p>
            <a:r>
              <a:rPr lang="en-US" sz="1400" dirty="0"/>
              <a:t>	Field of Use – RUO, Applied Markets, </a:t>
            </a:r>
            <a:r>
              <a:rPr lang="en-US" sz="1400" dirty="0" err="1"/>
              <a:t>Dx</a:t>
            </a:r>
            <a:r>
              <a:rPr lang="en-US" sz="1400" dirty="0"/>
              <a:t>, Therapeutic indications</a:t>
            </a:r>
          </a:p>
          <a:p>
            <a:r>
              <a:rPr lang="en-US" sz="1400" dirty="0"/>
              <a:t>	Territories </a:t>
            </a:r>
          </a:p>
          <a:p>
            <a:r>
              <a:rPr lang="en-US" sz="1400" dirty="0"/>
              <a:t>	Exclusivity</a:t>
            </a:r>
          </a:p>
          <a:p>
            <a:r>
              <a:rPr lang="en-US" sz="1400" dirty="0"/>
              <a:t>	Retained rights</a:t>
            </a:r>
          </a:p>
          <a:p>
            <a:r>
              <a:rPr lang="en-US" sz="1400" dirty="0"/>
              <a:t>	Future rights</a:t>
            </a:r>
          </a:p>
          <a:p>
            <a:endParaRPr lang="en-US" sz="1400" dirty="0"/>
          </a:p>
          <a:p>
            <a:pPr marL="285750" indent="-285750">
              <a:buFont typeface="Arial" panose="020B0604020202020204" pitchFamily="34" charset="0"/>
              <a:buChar char="•"/>
            </a:pPr>
            <a:r>
              <a:rPr lang="en-US" sz="1400" dirty="0"/>
              <a:t>Financials</a:t>
            </a:r>
          </a:p>
          <a:p>
            <a:r>
              <a:rPr lang="en-US" sz="1400" dirty="0"/>
              <a:t>	Net or Gross Sales basis (+ Kit Combo and Royalty Stacking provisions)</a:t>
            </a:r>
          </a:p>
          <a:p>
            <a:r>
              <a:rPr lang="en-US" sz="1400" dirty="0"/>
              <a:t>	Fixed Fee</a:t>
            </a:r>
          </a:p>
          <a:p>
            <a:r>
              <a:rPr lang="en-US" sz="1400" dirty="0"/>
              <a:t>	Running royalties</a:t>
            </a:r>
          </a:p>
          <a:p>
            <a:r>
              <a:rPr lang="en-US" sz="1400" dirty="0"/>
              <a:t>	Sublicensing terms – aggregate percent versus pass-through</a:t>
            </a:r>
          </a:p>
          <a:p>
            <a:r>
              <a:rPr lang="en-US" sz="1400" dirty="0"/>
              <a:t>	Change of control fees</a:t>
            </a:r>
          </a:p>
          <a:p>
            <a:r>
              <a:rPr lang="en-US" sz="1400" dirty="0"/>
              <a:t>	</a:t>
            </a:r>
          </a:p>
          <a:p>
            <a:r>
              <a:rPr lang="en-US" sz="1400" dirty="0"/>
              <a:t>				</a:t>
            </a:r>
          </a:p>
        </p:txBody>
      </p:sp>
      <p:sp>
        <p:nvSpPr>
          <p:cNvPr id="7" name="Title 4"/>
          <p:cNvSpPr>
            <a:spLocks noGrp="1"/>
          </p:cNvSpPr>
          <p:nvPr>
            <p:ph type="title"/>
          </p:nvPr>
        </p:nvSpPr>
        <p:spPr>
          <a:xfrm>
            <a:off x="152400" y="209550"/>
            <a:ext cx="8839200" cy="609600"/>
          </a:xfrm>
        </p:spPr>
        <p:txBody>
          <a:bodyPr>
            <a:noAutofit/>
          </a:bodyPr>
          <a:lstStyle/>
          <a:p>
            <a:pPr algn="ctr"/>
            <a:r>
              <a:rPr lang="en-US" sz="1600" dirty="0"/>
              <a:t>Key Business Issues</a:t>
            </a:r>
          </a:p>
        </p:txBody>
      </p:sp>
    </p:spTree>
    <p:extLst>
      <p:ext uri="{BB962C8B-B14F-4D97-AF65-F5344CB8AC3E}">
        <p14:creationId xmlns:p14="http://schemas.microsoft.com/office/powerpoint/2010/main" val="1181546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8"/>
          </p:nvPr>
        </p:nvSpPr>
        <p:spPr/>
        <p:txBody>
          <a:bodyPr/>
          <a:lstStyle/>
          <a:p>
            <a:pPr>
              <a:defRPr/>
            </a:pPr>
            <a:fld id="{2245564B-C427-4454-B3B6-B3BC26C22C03}" type="slidenum">
              <a:rPr lang="en-US" smtClean="0"/>
              <a:pPr>
                <a:defRPr/>
              </a:pPr>
              <a:t>18</a:t>
            </a:fld>
            <a:endParaRPr lang="en-US"/>
          </a:p>
        </p:txBody>
      </p:sp>
      <p:sp>
        <p:nvSpPr>
          <p:cNvPr id="6" name="Rectangle 5"/>
          <p:cNvSpPr/>
          <p:nvPr/>
        </p:nvSpPr>
        <p:spPr>
          <a:xfrm>
            <a:off x="685800" y="895350"/>
            <a:ext cx="7953271" cy="3970318"/>
          </a:xfrm>
          <a:prstGeom prst="rect">
            <a:avLst/>
          </a:prstGeom>
        </p:spPr>
        <p:txBody>
          <a:bodyPr wrap="square">
            <a:spAutoFit/>
          </a:bodyPr>
          <a:lstStyle/>
          <a:p>
            <a:r>
              <a:rPr lang="en-US" sz="1400" u="sng" dirty="0"/>
              <a:t>[Kit] Combination Provisions</a:t>
            </a:r>
          </a:p>
          <a:p>
            <a:r>
              <a:rPr lang="en-US" sz="1400" dirty="0"/>
              <a:t>	Royalty paid on Net Sales X (A/B) where A is the value of the product that would be 	considered a licensed product if sold as a stand alone and B is value of the entire 	product. </a:t>
            </a:r>
          </a:p>
          <a:p>
            <a:r>
              <a:rPr lang="en-US" sz="1400" dirty="0"/>
              <a:t>	Combo Provisions account for the likelihood that a patented component may be sold 	with non-patented components for purposes of providing a more convenient solution for 	a customer.  Examples include multi-component kits, arrays with content from multiple 	sources, multi-module instruments.</a:t>
            </a:r>
          </a:p>
          <a:p>
            <a:endParaRPr lang="en-US" sz="1400" dirty="0"/>
          </a:p>
          <a:p>
            <a:r>
              <a:rPr lang="en-US" sz="1400" u="sng" dirty="0"/>
              <a:t>Royalty Stacking (anti-Stacking) Provisions</a:t>
            </a:r>
          </a:p>
          <a:p>
            <a:r>
              <a:rPr lang="en-US" sz="1400" dirty="0"/>
              <a:t>	Royalty rate will be reduced by 0.5% for each 1% owed to a third party, to a floor of 	[50%] the nominal royalty rate.</a:t>
            </a:r>
          </a:p>
          <a:p>
            <a:r>
              <a:rPr lang="en-US" sz="1400" dirty="0"/>
              <a:t>	Royalty stacking provisions account for the likelihood that a licensee may need to 	obtain licenses from multiple sources to have freedom to operate for a product.</a:t>
            </a:r>
          </a:p>
          <a:p>
            <a:endParaRPr lang="en-US" sz="1400" dirty="0"/>
          </a:p>
          <a:p>
            <a:r>
              <a:rPr lang="en-US" sz="1400" dirty="0"/>
              <a:t>Combination and Royalty Stacking Provisions are not mutually exclusive.</a:t>
            </a:r>
          </a:p>
          <a:p>
            <a:r>
              <a:rPr lang="en-US" sz="1400" dirty="0"/>
              <a:t>	</a:t>
            </a:r>
          </a:p>
          <a:p>
            <a:r>
              <a:rPr lang="en-US" sz="1400" dirty="0"/>
              <a:t>				</a:t>
            </a:r>
          </a:p>
        </p:txBody>
      </p:sp>
      <p:sp>
        <p:nvSpPr>
          <p:cNvPr id="7" name="Title 4"/>
          <p:cNvSpPr>
            <a:spLocks noGrp="1"/>
          </p:cNvSpPr>
          <p:nvPr>
            <p:ph type="title"/>
          </p:nvPr>
        </p:nvSpPr>
        <p:spPr>
          <a:xfrm>
            <a:off x="152400" y="209550"/>
            <a:ext cx="8839200" cy="609600"/>
          </a:xfrm>
        </p:spPr>
        <p:txBody>
          <a:bodyPr>
            <a:noAutofit/>
          </a:bodyPr>
          <a:lstStyle/>
          <a:p>
            <a:pPr algn="ctr"/>
            <a:r>
              <a:rPr lang="en-US" sz="1600" dirty="0"/>
              <a:t>Key Business Issues - Continued</a:t>
            </a:r>
          </a:p>
        </p:txBody>
      </p:sp>
    </p:spTree>
    <p:extLst>
      <p:ext uri="{BB962C8B-B14F-4D97-AF65-F5344CB8AC3E}">
        <p14:creationId xmlns:p14="http://schemas.microsoft.com/office/powerpoint/2010/main" val="9677103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8"/>
          </p:nvPr>
        </p:nvSpPr>
        <p:spPr/>
        <p:txBody>
          <a:bodyPr/>
          <a:lstStyle/>
          <a:p>
            <a:pPr>
              <a:defRPr/>
            </a:pPr>
            <a:fld id="{2245564B-C427-4454-B3B6-B3BC26C22C03}" type="slidenum">
              <a:rPr lang="en-US" smtClean="0"/>
              <a:pPr>
                <a:defRPr/>
              </a:pPr>
              <a:t>19</a:t>
            </a:fld>
            <a:endParaRPr lang="en-US"/>
          </a:p>
        </p:txBody>
      </p:sp>
      <p:sp>
        <p:nvSpPr>
          <p:cNvPr id="6" name="Rectangle 5"/>
          <p:cNvSpPr/>
          <p:nvPr/>
        </p:nvSpPr>
        <p:spPr>
          <a:xfrm>
            <a:off x="685800" y="895350"/>
            <a:ext cx="7953271" cy="3108543"/>
          </a:xfrm>
          <a:prstGeom prst="rect">
            <a:avLst/>
          </a:prstGeom>
        </p:spPr>
        <p:txBody>
          <a:bodyPr wrap="square">
            <a:spAutoFit/>
          </a:bodyPr>
          <a:lstStyle/>
          <a:p>
            <a:r>
              <a:rPr lang="en-US" sz="1400" dirty="0"/>
              <a:t>Patent Rights</a:t>
            </a:r>
          </a:p>
          <a:p>
            <a:r>
              <a:rPr lang="en-US" sz="1400" dirty="0"/>
              <a:t>	Control of Patent Prosecution</a:t>
            </a:r>
          </a:p>
          <a:p>
            <a:r>
              <a:rPr lang="en-US" sz="1400" dirty="0"/>
              <a:t>	Selection of Outside Counsel</a:t>
            </a:r>
          </a:p>
          <a:p>
            <a:r>
              <a:rPr lang="en-US" sz="1400" dirty="0"/>
              <a:t>	Sublicensing and Enforcement Rights</a:t>
            </a:r>
          </a:p>
          <a:p>
            <a:endParaRPr lang="en-US" sz="1400" dirty="0"/>
          </a:p>
          <a:p>
            <a:r>
              <a:rPr lang="en-US" sz="1400" dirty="0"/>
              <a:t>Infringement</a:t>
            </a:r>
          </a:p>
          <a:p>
            <a:r>
              <a:rPr lang="en-US" sz="1400" dirty="0"/>
              <a:t>	Who controls prosecution of infringers?</a:t>
            </a:r>
          </a:p>
          <a:p>
            <a:r>
              <a:rPr lang="en-US" sz="1400" dirty="0"/>
              <a:t>	Who pays expenses?</a:t>
            </a:r>
          </a:p>
          <a:p>
            <a:r>
              <a:rPr lang="en-US" sz="1400" dirty="0"/>
              <a:t>	How would revenue from settlements be shared?</a:t>
            </a:r>
          </a:p>
          <a:p>
            <a:r>
              <a:rPr lang="en-US" sz="1400" dirty="0"/>
              <a:t>	Risk of mistakes</a:t>
            </a:r>
          </a:p>
          <a:p>
            <a:r>
              <a:rPr lang="en-US" sz="1400" dirty="0"/>
              <a:t>	Risk to patents from court decisions</a:t>
            </a:r>
          </a:p>
          <a:p>
            <a:r>
              <a:rPr lang="en-US" sz="1400" dirty="0"/>
              <a:t>	Importance of National Phase in Germany</a:t>
            </a:r>
          </a:p>
          <a:p>
            <a:r>
              <a:rPr lang="en-US" sz="1400" dirty="0"/>
              <a:t>	</a:t>
            </a:r>
          </a:p>
          <a:p>
            <a:r>
              <a:rPr lang="en-US" sz="1400" dirty="0"/>
              <a:t>				</a:t>
            </a:r>
          </a:p>
        </p:txBody>
      </p:sp>
      <p:sp>
        <p:nvSpPr>
          <p:cNvPr id="7" name="Title 4"/>
          <p:cNvSpPr>
            <a:spLocks noGrp="1"/>
          </p:cNvSpPr>
          <p:nvPr>
            <p:ph type="title"/>
          </p:nvPr>
        </p:nvSpPr>
        <p:spPr>
          <a:xfrm>
            <a:off x="152400" y="209550"/>
            <a:ext cx="8839200" cy="609600"/>
          </a:xfrm>
        </p:spPr>
        <p:txBody>
          <a:bodyPr>
            <a:noAutofit/>
          </a:bodyPr>
          <a:lstStyle/>
          <a:p>
            <a:pPr algn="ctr"/>
            <a:r>
              <a:rPr lang="en-US" sz="1600" dirty="0"/>
              <a:t>Key Business Issues - Continued</a:t>
            </a:r>
          </a:p>
        </p:txBody>
      </p:sp>
    </p:spTree>
    <p:extLst>
      <p:ext uri="{BB962C8B-B14F-4D97-AF65-F5344CB8AC3E}">
        <p14:creationId xmlns:p14="http://schemas.microsoft.com/office/powerpoint/2010/main" val="1293816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806178"/>
            <a:ext cx="6858000" cy="1790700"/>
          </a:xfrm>
        </p:spPr>
        <p:txBody>
          <a:bodyPr/>
          <a:lstStyle/>
          <a:p>
            <a:r>
              <a:rPr lang="en-US" sz="4800" dirty="0">
                <a:solidFill>
                  <a:schemeClr val="bg1"/>
                </a:solidFill>
                <a:latin typeface="Arial" panose="020B0604020202020204" pitchFamily="34" charset="0"/>
                <a:ea typeface="Arial" panose="020B0604020202020204" pitchFamily="34" charset="0"/>
              </a:rPr>
              <a:t>The Business Side of the License</a:t>
            </a:r>
            <a:br>
              <a:rPr lang="en-US" sz="4800" dirty="0">
                <a:solidFill>
                  <a:schemeClr val="bg1"/>
                </a:solidFill>
                <a:latin typeface="Arial" panose="020B0604020202020204" pitchFamily="34" charset="0"/>
                <a:ea typeface="Arial" panose="020B0604020202020204" pitchFamily="34" charset="0"/>
              </a:rPr>
            </a:br>
            <a:endParaRPr lang="en-US" dirty="0"/>
          </a:p>
        </p:txBody>
      </p:sp>
    </p:spTree>
    <p:extLst>
      <p:ext uri="{BB962C8B-B14F-4D97-AF65-F5344CB8AC3E}">
        <p14:creationId xmlns:p14="http://schemas.microsoft.com/office/powerpoint/2010/main" val="38087814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8"/>
          </p:nvPr>
        </p:nvSpPr>
        <p:spPr/>
        <p:txBody>
          <a:bodyPr/>
          <a:lstStyle/>
          <a:p>
            <a:pPr>
              <a:defRPr/>
            </a:pPr>
            <a:fld id="{2245564B-C427-4454-B3B6-B3BC26C22C03}" type="slidenum">
              <a:rPr lang="en-US" smtClean="0"/>
              <a:pPr>
                <a:defRPr/>
              </a:pPr>
              <a:t>20</a:t>
            </a:fld>
            <a:endParaRPr lang="en-US"/>
          </a:p>
        </p:txBody>
      </p:sp>
      <p:sp>
        <p:nvSpPr>
          <p:cNvPr id="6" name="Rectangle 5"/>
          <p:cNvSpPr/>
          <p:nvPr/>
        </p:nvSpPr>
        <p:spPr>
          <a:xfrm>
            <a:off x="685800" y="895350"/>
            <a:ext cx="7953271" cy="2893100"/>
          </a:xfrm>
          <a:prstGeom prst="rect">
            <a:avLst/>
          </a:prstGeom>
        </p:spPr>
        <p:txBody>
          <a:bodyPr wrap="square">
            <a:spAutoFit/>
          </a:bodyPr>
          <a:lstStyle/>
          <a:p>
            <a:r>
              <a:rPr lang="en-US" sz="1400" dirty="0"/>
              <a:t>Diligence</a:t>
            </a:r>
          </a:p>
          <a:p>
            <a:r>
              <a:rPr lang="en-US" sz="1400" dirty="0"/>
              <a:t>	Product development (FOIA caveats)</a:t>
            </a:r>
          </a:p>
          <a:p>
            <a:r>
              <a:rPr lang="en-US" sz="1400" dirty="0"/>
              <a:t>	Commercialization - Resist the urge to dictate the licensee’s marketing plan</a:t>
            </a:r>
          </a:p>
          <a:p>
            <a:r>
              <a:rPr lang="en-US" sz="1400" dirty="0"/>
              <a:t>	Product development doesn’t always go as planned</a:t>
            </a:r>
          </a:p>
          <a:p>
            <a:r>
              <a:rPr lang="en-US" sz="1400" dirty="0"/>
              <a:t>	Minimum annual royalties</a:t>
            </a:r>
          </a:p>
          <a:p>
            <a:r>
              <a:rPr lang="en-US" sz="1400" dirty="0"/>
              <a:t>	Understand what is within licensee’s control </a:t>
            </a:r>
          </a:p>
          <a:p>
            <a:r>
              <a:rPr lang="en-US" sz="1400" dirty="0"/>
              <a:t>		</a:t>
            </a:r>
          </a:p>
          <a:p>
            <a:r>
              <a:rPr lang="en-US" sz="1400" dirty="0"/>
              <a:t>Reporting Obligations</a:t>
            </a:r>
          </a:p>
          <a:p>
            <a:endParaRPr lang="en-US" sz="1400" dirty="0"/>
          </a:p>
          <a:p>
            <a:r>
              <a:rPr lang="en-US" sz="1400" dirty="0"/>
              <a:t>Audit Rights</a:t>
            </a:r>
          </a:p>
          <a:p>
            <a:r>
              <a:rPr lang="en-US" sz="1400" dirty="0"/>
              <a:t>		</a:t>
            </a:r>
          </a:p>
          <a:p>
            <a:r>
              <a:rPr lang="en-US" sz="1400" dirty="0"/>
              <a:t>	</a:t>
            </a:r>
          </a:p>
          <a:p>
            <a:r>
              <a:rPr lang="en-US" sz="1400" dirty="0"/>
              <a:t>				</a:t>
            </a:r>
          </a:p>
        </p:txBody>
      </p:sp>
      <p:sp>
        <p:nvSpPr>
          <p:cNvPr id="7" name="Title 4"/>
          <p:cNvSpPr>
            <a:spLocks noGrp="1"/>
          </p:cNvSpPr>
          <p:nvPr>
            <p:ph type="title"/>
          </p:nvPr>
        </p:nvSpPr>
        <p:spPr>
          <a:xfrm>
            <a:off x="152400" y="209550"/>
            <a:ext cx="8839200" cy="609600"/>
          </a:xfrm>
        </p:spPr>
        <p:txBody>
          <a:bodyPr>
            <a:noAutofit/>
          </a:bodyPr>
          <a:lstStyle/>
          <a:p>
            <a:pPr algn="ctr"/>
            <a:r>
              <a:rPr lang="en-US" sz="1600" dirty="0"/>
              <a:t>Key Business Issues - Continued</a:t>
            </a:r>
          </a:p>
        </p:txBody>
      </p:sp>
    </p:spTree>
    <p:extLst>
      <p:ext uri="{BB962C8B-B14F-4D97-AF65-F5344CB8AC3E}">
        <p14:creationId xmlns:p14="http://schemas.microsoft.com/office/powerpoint/2010/main" val="991936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8"/>
          </p:nvPr>
        </p:nvSpPr>
        <p:spPr/>
        <p:txBody>
          <a:bodyPr/>
          <a:lstStyle/>
          <a:p>
            <a:pPr>
              <a:defRPr/>
            </a:pPr>
            <a:fld id="{2245564B-C427-4454-B3B6-B3BC26C22C03}" type="slidenum">
              <a:rPr lang="en-US" smtClean="0"/>
              <a:pPr>
                <a:defRPr/>
              </a:pPr>
              <a:t>21</a:t>
            </a:fld>
            <a:endParaRPr lang="en-US"/>
          </a:p>
        </p:txBody>
      </p:sp>
      <p:sp>
        <p:nvSpPr>
          <p:cNvPr id="6" name="Rectangle 5"/>
          <p:cNvSpPr/>
          <p:nvPr/>
        </p:nvSpPr>
        <p:spPr>
          <a:xfrm>
            <a:off x="685800" y="895350"/>
            <a:ext cx="7953271" cy="3539430"/>
          </a:xfrm>
          <a:prstGeom prst="rect">
            <a:avLst/>
          </a:prstGeom>
        </p:spPr>
        <p:txBody>
          <a:bodyPr wrap="square">
            <a:spAutoFit/>
          </a:bodyPr>
          <a:lstStyle/>
          <a:p>
            <a:r>
              <a:rPr lang="en-US" sz="1400" dirty="0"/>
              <a:t>Larger companies have multiple stakeholders with defined roles: Business Development, R&amp;D, Legal, Finance, Marketing, Commercial. Expect decision-making to require internal alignment &gt; Be consistent, no late surprises</a:t>
            </a:r>
          </a:p>
          <a:p>
            <a:endParaRPr lang="en-US" sz="1400" dirty="0"/>
          </a:p>
          <a:p>
            <a:r>
              <a:rPr lang="en-US" sz="1400" dirty="0"/>
              <a:t>Adherence to timelines and risk mitigation are important drivers – a business may be building its timelines around the expectation that a license will be completed by a certain date.  </a:t>
            </a:r>
          </a:p>
          <a:p>
            <a:endParaRPr lang="en-US" sz="1400" dirty="0"/>
          </a:p>
          <a:p>
            <a:r>
              <a:rPr lang="en-US" sz="1400" dirty="0"/>
              <a:t>Be able to support your “asks” with rationales.  Expect the same of your partner.</a:t>
            </a:r>
          </a:p>
          <a:p>
            <a:endParaRPr lang="en-US" sz="1400" dirty="0"/>
          </a:p>
          <a:p>
            <a:r>
              <a:rPr lang="en-US" sz="1400" dirty="0"/>
              <a:t>Talk before redlining to minimize turns of the document</a:t>
            </a:r>
          </a:p>
          <a:p>
            <a:endParaRPr lang="en-US" sz="1400" dirty="0"/>
          </a:p>
          <a:p>
            <a:r>
              <a:rPr lang="en-US" sz="1400" dirty="0"/>
              <a:t>Work in problem-solving mode – articulate your concerns/needs and be receptive to alternative language for contentious clauses</a:t>
            </a:r>
          </a:p>
          <a:p>
            <a:r>
              <a:rPr lang="en-US" sz="1400" dirty="0"/>
              <a:t>		</a:t>
            </a:r>
          </a:p>
          <a:p>
            <a:r>
              <a:rPr lang="en-US" sz="1400" dirty="0"/>
              <a:t>	</a:t>
            </a:r>
          </a:p>
          <a:p>
            <a:r>
              <a:rPr lang="en-US" sz="1400" dirty="0"/>
              <a:t>				</a:t>
            </a:r>
          </a:p>
        </p:txBody>
      </p:sp>
      <p:sp>
        <p:nvSpPr>
          <p:cNvPr id="7" name="Title 4"/>
          <p:cNvSpPr>
            <a:spLocks noGrp="1"/>
          </p:cNvSpPr>
          <p:nvPr>
            <p:ph type="title"/>
          </p:nvPr>
        </p:nvSpPr>
        <p:spPr>
          <a:xfrm>
            <a:off x="152400" y="209550"/>
            <a:ext cx="8839200" cy="609600"/>
          </a:xfrm>
        </p:spPr>
        <p:txBody>
          <a:bodyPr>
            <a:noAutofit/>
          </a:bodyPr>
          <a:lstStyle/>
          <a:p>
            <a:pPr algn="ctr"/>
            <a:r>
              <a:rPr lang="en-US" sz="1600" dirty="0"/>
              <a:t>Tips for interacting with industry</a:t>
            </a:r>
          </a:p>
        </p:txBody>
      </p:sp>
    </p:spTree>
    <p:extLst>
      <p:ext uri="{BB962C8B-B14F-4D97-AF65-F5344CB8AC3E}">
        <p14:creationId xmlns:p14="http://schemas.microsoft.com/office/powerpoint/2010/main" val="31637425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8"/>
          </p:nvPr>
        </p:nvSpPr>
        <p:spPr/>
        <p:txBody>
          <a:bodyPr/>
          <a:lstStyle/>
          <a:p>
            <a:pPr>
              <a:defRPr/>
            </a:pPr>
            <a:fld id="{2245564B-C427-4454-B3B6-B3BC26C22C03}" type="slidenum">
              <a:rPr lang="en-US" smtClean="0"/>
              <a:pPr>
                <a:defRPr/>
              </a:pPr>
              <a:t>22</a:t>
            </a:fld>
            <a:endParaRPr lang="en-US"/>
          </a:p>
        </p:txBody>
      </p:sp>
      <p:sp>
        <p:nvSpPr>
          <p:cNvPr id="6" name="Rectangle 5"/>
          <p:cNvSpPr/>
          <p:nvPr/>
        </p:nvSpPr>
        <p:spPr>
          <a:xfrm>
            <a:off x="685800" y="1276350"/>
            <a:ext cx="7953271" cy="1600438"/>
          </a:xfrm>
          <a:prstGeom prst="rect">
            <a:avLst/>
          </a:prstGeom>
        </p:spPr>
        <p:txBody>
          <a:bodyPr wrap="square">
            <a:spAutoFit/>
          </a:bodyPr>
          <a:lstStyle/>
          <a:p>
            <a:r>
              <a:rPr lang="en-US" sz="1400" dirty="0"/>
              <a:t>Not all $$ are equal.  Accounting treatment and timing of expenses matters, especially to large companies.</a:t>
            </a:r>
          </a:p>
          <a:p>
            <a:endParaRPr lang="en-US" sz="1400" dirty="0"/>
          </a:p>
          <a:p>
            <a:r>
              <a:rPr lang="en-US" sz="1400" dirty="0"/>
              <a:t>Corporate budgets are often adjusted quarterly.  Prolonged negotiations can lead to loss of available investment dollars. </a:t>
            </a:r>
          </a:p>
          <a:p>
            <a:r>
              <a:rPr lang="en-US" sz="1400" dirty="0"/>
              <a:t>	</a:t>
            </a:r>
          </a:p>
          <a:p>
            <a:r>
              <a:rPr lang="en-US" sz="1400" dirty="0"/>
              <a:t>				</a:t>
            </a:r>
          </a:p>
        </p:txBody>
      </p:sp>
      <p:sp>
        <p:nvSpPr>
          <p:cNvPr id="5" name="Title 4"/>
          <p:cNvSpPr txBox="1">
            <a:spLocks/>
          </p:cNvSpPr>
          <p:nvPr/>
        </p:nvSpPr>
        <p:spPr bwMode="auto">
          <a:xfrm>
            <a:off x="0" y="285750"/>
            <a:ext cx="8839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1" fontAlgn="base" hangingPunct="1">
              <a:spcBef>
                <a:spcPct val="0"/>
              </a:spcBef>
              <a:spcAft>
                <a:spcPct val="0"/>
              </a:spcAft>
              <a:defRPr sz="2800" b="1" kern="1200" cap="all" baseline="0">
                <a:solidFill>
                  <a:schemeClr val="bg1"/>
                </a:solidFill>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4400">
                <a:solidFill>
                  <a:schemeClr val="tx1"/>
                </a:solidFill>
                <a:latin typeface="Arial" panose="020B0604020202020204" pitchFamily="34" charset="0"/>
              </a:defRPr>
            </a:lvl2pPr>
            <a:lvl3pPr algn="ctr" rtl="0" eaLnBrk="1" fontAlgn="base" hangingPunct="1">
              <a:spcBef>
                <a:spcPct val="0"/>
              </a:spcBef>
              <a:spcAft>
                <a:spcPct val="0"/>
              </a:spcAft>
              <a:defRPr sz="4400">
                <a:solidFill>
                  <a:schemeClr val="tx1"/>
                </a:solidFill>
                <a:latin typeface="Arial" panose="020B0604020202020204" pitchFamily="34" charset="0"/>
              </a:defRPr>
            </a:lvl3pPr>
            <a:lvl4pPr algn="ctr" rtl="0" eaLnBrk="1" fontAlgn="base" hangingPunct="1">
              <a:spcBef>
                <a:spcPct val="0"/>
              </a:spcBef>
              <a:spcAft>
                <a:spcPct val="0"/>
              </a:spcAft>
              <a:defRPr sz="4400">
                <a:solidFill>
                  <a:schemeClr val="tx1"/>
                </a:solidFill>
                <a:latin typeface="Arial" panose="020B0604020202020204" pitchFamily="34" charset="0"/>
              </a:defRPr>
            </a:lvl4pPr>
            <a:lvl5pPr algn="ctr" rtl="0" eaLnBrk="1" fontAlgn="base" hangingPunct="1">
              <a:spcBef>
                <a:spcPct val="0"/>
              </a:spcBef>
              <a:spcAft>
                <a:spcPct val="0"/>
              </a:spcAft>
              <a:defRPr sz="4400">
                <a:solidFill>
                  <a:schemeClr val="tx1"/>
                </a:solidFill>
                <a:latin typeface="Arial" panose="020B0604020202020204" pitchFamily="34" charset="0"/>
              </a:defRPr>
            </a:lvl5pPr>
            <a:lvl6pPr marL="457200" algn="ctr" rtl="0" eaLnBrk="1" fontAlgn="base" hangingPunct="1">
              <a:spcBef>
                <a:spcPct val="0"/>
              </a:spcBef>
              <a:spcAft>
                <a:spcPct val="0"/>
              </a:spcAft>
              <a:defRPr sz="4400">
                <a:solidFill>
                  <a:schemeClr val="tx1"/>
                </a:solidFill>
                <a:latin typeface="Arial" panose="020B0604020202020204" pitchFamily="34" charset="0"/>
              </a:defRPr>
            </a:lvl6pPr>
            <a:lvl7pPr marL="914400" algn="ctr" rtl="0" eaLnBrk="1" fontAlgn="base" hangingPunct="1">
              <a:spcBef>
                <a:spcPct val="0"/>
              </a:spcBef>
              <a:spcAft>
                <a:spcPct val="0"/>
              </a:spcAft>
              <a:defRPr sz="4400">
                <a:solidFill>
                  <a:schemeClr val="tx1"/>
                </a:solidFill>
                <a:latin typeface="Arial" panose="020B0604020202020204" pitchFamily="34" charset="0"/>
              </a:defRPr>
            </a:lvl7pPr>
            <a:lvl8pPr marL="1371600" algn="ctr" rtl="0" eaLnBrk="1" fontAlgn="base" hangingPunct="1">
              <a:spcBef>
                <a:spcPct val="0"/>
              </a:spcBef>
              <a:spcAft>
                <a:spcPct val="0"/>
              </a:spcAft>
              <a:defRPr sz="4400">
                <a:solidFill>
                  <a:schemeClr val="tx1"/>
                </a:solidFill>
                <a:latin typeface="Arial" panose="020B0604020202020204" pitchFamily="34" charset="0"/>
              </a:defRPr>
            </a:lvl8pPr>
            <a:lvl9pPr marL="1828800" algn="ctr" rtl="0" eaLnBrk="1" fontAlgn="base" hangingPunct="1">
              <a:spcBef>
                <a:spcPct val="0"/>
              </a:spcBef>
              <a:spcAft>
                <a:spcPct val="0"/>
              </a:spcAft>
              <a:defRPr sz="4400">
                <a:solidFill>
                  <a:schemeClr val="tx1"/>
                </a:solidFill>
                <a:latin typeface="Arial" panose="020B0604020202020204" pitchFamily="34" charset="0"/>
              </a:defRPr>
            </a:lvl9pPr>
          </a:lstStyle>
          <a:p>
            <a:pPr algn="ctr"/>
            <a:r>
              <a:rPr lang="en-US" sz="1600" dirty="0"/>
              <a:t>Tips for interacting with industry (Continued)</a:t>
            </a:r>
          </a:p>
        </p:txBody>
      </p:sp>
    </p:spTree>
    <p:extLst>
      <p:ext uri="{BB962C8B-B14F-4D97-AF65-F5344CB8AC3E}">
        <p14:creationId xmlns:p14="http://schemas.microsoft.com/office/powerpoint/2010/main" val="11259459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8"/>
          </p:nvPr>
        </p:nvSpPr>
        <p:spPr/>
        <p:txBody>
          <a:bodyPr/>
          <a:lstStyle/>
          <a:p>
            <a:pPr>
              <a:defRPr/>
            </a:pPr>
            <a:fld id="{2245564B-C427-4454-B3B6-B3BC26C22C03}" type="slidenum">
              <a:rPr lang="en-US" smtClean="0"/>
              <a:pPr>
                <a:defRPr/>
              </a:pPr>
              <a:t>23</a:t>
            </a:fld>
            <a:endParaRPr lang="en-US"/>
          </a:p>
        </p:txBody>
      </p:sp>
      <p:sp>
        <p:nvSpPr>
          <p:cNvPr id="6" name="Rectangle 5"/>
          <p:cNvSpPr/>
          <p:nvPr/>
        </p:nvSpPr>
        <p:spPr>
          <a:xfrm>
            <a:off x="533400" y="1006448"/>
            <a:ext cx="7953271" cy="3539430"/>
          </a:xfrm>
          <a:prstGeom prst="rect">
            <a:avLst/>
          </a:prstGeom>
        </p:spPr>
        <p:txBody>
          <a:bodyPr wrap="square">
            <a:spAutoFit/>
          </a:bodyPr>
          <a:lstStyle/>
          <a:p>
            <a:pPr algn="ctr"/>
            <a:r>
              <a:rPr lang="en-US" sz="1400" dirty="0"/>
              <a:t>CONGRATULATIONS! The License is Signed.  Now What?</a:t>
            </a:r>
          </a:p>
          <a:p>
            <a:pPr algn="ctr"/>
            <a:endParaRPr lang="en-US" sz="1400" dirty="0"/>
          </a:p>
          <a:p>
            <a:pPr algn="ctr"/>
            <a:endParaRPr lang="en-US" sz="1400" dirty="0"/>
          </a:p>
          <a:p>
            <a:r>
              <a:rPr lang="en-US" sz="1400" dirty="0"/>
              <a:t>The signed license agreement is the beginning, not the end, of the “real work” for technology transfer professionals</a:t>
            </a:r>
          </a:p>
          <a:p>
            <a:endParaRPr lang="en-US" sz="1400" dirty="0"/>
          </a:p>
          <a:p>
            <a:r>
              <a:rPr lang="en-US" sz="1400" dirty="0"/>
              <a:t>Successful technology transfer requires management of signed agreements, well after the “ribbon cutting” ceremony is over</a:t>
            </a:r>
          </a:p>
          <a:p>
            <a:endParaRPr lang="en-US" sz="1400" dirty="0"/>
          </a:p>
          <a:p>
            <a:r>
              <a:rPr lang="en-US" sz="1400" dirty="0"/>
              <a:t>Continuity in relationships will have significant benefits WHEN (not IF) questions arise down the road.  (Even the best contract can rarely overcome a bad relationship.) </a:t>
            </a:r>
          </a:p>
          <a:p>
            <a:endParaRPr lang="en-US" sz="1400" dirty="0"/>
          </a:p>
          <a:p>
            <a:r>
              <a:rPr lang="en-US" sz="1400" dirty="0"/>
              <a:t>View the agreement as a “Living Document” that may need to evolve over time, as the scientific, IP, and commercial landscape changes and your licensee’s business needs evolve. </a:t>
            </a:r>
          </a:p>
          <a:p>
            <a:r>
              <a:rPr lang="en-US" sz="1400" dirty="0"/>
              <a:t>	</a:t>
            </a:r>
          </a:p>
          <a:p>
            <a:r>
              <a:rPr lang="en-US" sz="1400" dirty="0"/>
              <a:t>				</a:t>
            </a:r>
          </a:p>
        </p:txBody>
      </p:sp>
      <p:sp>
        <p:nvSpPr>
          <p:cNvPr id="5" name="Title 4"/>
          <p:cNvSpPr txBox="1">
            <a:spLocks/>
          </p:cNvSpPr>
          <p:nvPr/>
        </p:nvSpPr>
        <p:spPr bwMode="auto">
          <a:xfrm>
            <a:off x="0" y="285750"/>
            <a:ext cx="8839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1" fontAlgn="base" hangingPunct="1">
              <a:spcBef>
                <a:spcPct val="0"/>
              </a:spcBef>
              <a:spcAft>
                <a:spcPct val="0"/>
              </a:spcAft>
              <a:defRPr sz="2800" b="1" kern="1200" cap="all" baseline="0">
                <a:solidFill>
                  <a:schemeClr val="bg1"/>
                </a:solidFill>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4400">
                <a:solidFill>
                  <a:schemeClr val="tx1"/>
                </a:solidFill>
                <a:latin typeface="Arial" panose="020B0604020202020204" pitchFamily="34" charset="0"/>
              </a:defRPr>
            </a:lvl2pPr>
            <a:lvl3pPr algn="ctr" rtl="0" eaLnBrk="1" fontAlgn="base" hangingPunct="1">
              <a:spcBef>
                <a:spcPct val="0"/>
              </a:spcBef>
              <a:spcAft>
                <a:spcPct val="0"/>
              </a:spcAft>
              <a:defRPr sz="4400">
                <a:solidFill>
                  <a:schemeClr val="tx1"/>
                </a:solidFill>
                <a:latin typeface="Arial" panose="020B0604020202020204" pitchFamily="34" charset="0"/>
              </a:defRPr>
            </a:lvl3pPr>
            <a:lvl4pPr algn="ctr" rtl="0" eaLnBrk="1" fontAlgn="base" hangingPunct="1">
              <a:spcBef>
                <a:spcPct val="0"/>
              </a:spcBef>
              <a:spcAft>
                <a:spcPct val="0"/>
              </a:spcAft>
              <a:defRPr sz="4400">
                <a:solidFill>
                  <a:schemeClr val="tx1"/>
                </a:solidFill>
                <a:latin typeface="Arial" panose="020B0604020202020204" pitchFamily="34" charset="0"/>
              </a:defRPr>
            </a:lvl4pPr>
            <a:lvl5pPr algn="ctr" rtl="0" eaLnBrk="1" fontAlgn="base" hangingPunct="1">
              <a:spcBef>
                <a:spcPct val="0"/>
              </a:spcBef>
              <a:spcAft>
                <a:spcPct val="0"/>
              </a:spcAft>
              <a:defRPr sz="4400">
                <a:solidFill>
                  <a:schemeClr val="tx1"/>
                </a:solidFill>
                <a:latin typeface="Arial" panose="020B0604020202020204" pitchFamily="34" charset="0"/>
              </a:defRPr>
            </a:lvl5pPr>
            <a:lvl6pPr marL="457200" algn="ctr" rtl="0" eaLnBrk="1" fontAlgn="base" hangingPunct="1">
              <a:spcBef>
                <a:spcPct val="0"/>
              </a:spcBef>
              <a:spcAft>
                <a:spcPct val="0"/>
              </a:spcAft>
              <a:defRPr sz="4400">
                <a:solidFill>
                  <a:schemeClr val="tx1"/>
                </a:solidFill>
                <a:latin typeface="Arial" panose="020B0604020202020204" pitchFamily="34" charset="0"/>
              </a:defRPr>
            </a:lvl6pPr>
            <a:lvl7pPr marL="914400" algn="ctr" rtl="0" eaLnBrk="1" fontAlgn="base" hangingPunct="1">
              <a:spcBef>
                <a:spcPct val="0"/>
              </a:spcBef>
              <a:spcAft>
                <a:spcPct val="0"/>
              </a:spcAft>
              <a:defRPr sz="4400">
                <a:solidFill>
                  <a:schemeClr val="tx1"/>
                </a:solidFill>
                <a:latin typeface="Arial" panose="020B0604020202020204" pitchFamily="34" charset="0"/>
              </a:defRPr>
            </a:lvl7pPr>
            <a:lvl8pPr marL="1371600" algn="ctr" rtl="0" eaLnBrk="1" fontAlgn="base" hangingPunct="1">
              <a:spcBef>
                <a:spcPct val="0"/>
              </a:spcBef>
              <a:spcAft>
                <a:spcPct val="0"/>
              </a:spcAft>
              <a:defRPr sz="4400">
                <a:solidFill>
                  <a:schemeClr val="tx1"/>
                </a:solidFill>
                <a:latin typeface="Arial" panose="020B0604020202020204" pitchFamily="34" charset="0"/>
              </a:defRPr>
            </a:lvl8pPr>
            <a:lvl9pPr marL="1828800" algn="ctr" rtl="0" eaLnBrk="1" fontAlgn="base" hangingPunct="1">
              <a:spcBef>
                <a:spcPct val="0"/>
              </a:spcBef>
              <a:spcAft>
                <a:spcPct val="0"/>
              </a:spcAft>
              <a:defRPr sz="4400">
                <a:solidFill>
                  <a:schemeClr val="tx1"/>
                </a:solidFill>
                <a:latin typeface="Arial" panose="020B0604020202020204" pitchFamily="34" charset="0"/>
              </a:defRPr>
            </a:lvl9pPr>
          </a:lstStyle>
          <a:p>
            <a:pPr algn="ctr"/>
            <a:r>
              <a:rPr lang="en-US" sz="1600" dirty="0"/>
              <a:t>The Beginning of a Partnership</a:t>
            </a:r>
          </a:p>
        </p:txBody>
      </p:sp>
    </p:spTree>
    <p:extLst>
      <p:ext uri="{BB962C8B-B14F-4D97-AF65-F5344CB8AC3E}">
        <p14:creationId xmlns:p14="http://schemas.microsoft.com/office/powerpoint/2010/main" val="29868644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8"/>
          </p:nvPr>
        </p:nvSpPr>
        <p:spPr/>
        <p:txBody>
          <a:bodyPr/>
          <a:lstStyle/>
          <a:p>
            <a:pPr>
              <a:defRPr/>
            </a:pPr>
            <a:fld id="{2245564B-C427-4454-B3B6-B3BC26C22C03}" type="slidenum">
              <a:rPr lang="en-US" smtClean="0"/>
              <a:pPr>
                <a:defRPr/>
              </a:pPr>
              <a:t>24</a:t>
            </a:fld>
            <a:endParaRPr lang="en-US"/>
          </a:p>
        </p:txBody>
      </p:sp>
      <p:sp>
        <p:nvSpPr>
          <p:cNvPr id="6" name="Rectangle 5"/>
          <p:cNvSpPr/>
          <p:nvPr/>
        </p:nvSpPr>
        <p:spPr>
          <a:xfrm>
            <a:off x="533400" y="1006448"/>
            <a:ext cx="7953271" cy="3323987"/>
          </a:xfrm>
          <a:prstGeom prst="rect">
            <a:avLst/>
          </a:prstGeom>
        </p:spPr>
        <p:txBody>
          <a:bodyPr wrap="square">
            <a:spAutoFit/>
          </a:bodyPr>
          <a:lstStyle/>
          <a:p>
            <a:pPr algn="ctr"/>
            <a:endParaRPr lang="en-US" sz="1400" dirty="0"/>
          </a:p>
          <a:p>
            <a:r>
              <a:rPr lang="en-US" sz="1400" dirty="0"/>
              <a:t>Formal audit vs. informal discussion</a:t>
            </a:r>
          </a:p>
          <a:p>
            <a:r>
              <a:rPr lang="en-US" sz="1400" dirty="0"/>
              <a:t>Revenue reports and royalty calculation methodology</a:t>
            </a:r>
          </a:p>
          <a:p>
            <a:r>
              <a:rPr lang="en-US" sz="1400" dirty="0"/>
              <a:t>Notifications required / typical timelines for audit</a:t>
            </a:r>
          </a:p>
          <a:p>
            <a:r>
              <a:rPr lang="en-US" sz="1400" dirty="0"/>
              <a:t>Party authorized to perform an audit</a:t>
            </a:r>
          </a:p>
          <a:p>
            <a:r>
              <a:rPr lang="en-US" sz="1400" dirty="0"/>
              <a:t>Allowable scope of audit (e.g. records, geographies, operations)</a:t>
            </a:r>
          </a:p>
          <a:p>
            <a:r>
              <a:rPr lang="en-US" sz="1400" dirty="0"/>
              <a:t>Allowable usage of audit information</a:t>
            </a:r>
          </a:p>
          <a:p>
            <a:r>
              <a:rPr lang="en-US" sz="1400" dirty="0"/>
              <a:t>Cost of audit (including underpayment threshold for cost shifting)</a:t>
            </a:r>
          </a:p>
          <a:p>
            <a:r>
              <a:rPr lang="en-US" sz="1400" dirty="0"/>
              <a:t>Resources required for an effective audit of an IP license</a:t>
            </a:r>
          </a:p>
          <a:p>
            <a:r>
              <a:rPr lang="en-US" sz="1400" dirty="0"/>
              <a:t>	Accounting</a:t>
            </a:r>
          </a:p>
          <a:p>
            <a:r>
              <a:rPr lang="en-US" sz="1400" dirty="0"/>
              <a:t>	Legal</a:t>
            </a:r>
          </a:p>
          <a:p>
            <a:r>
              <a:rPr lang="en-US" sz="1400" dirty="0"/>
              <a:t>	Technical</a:t>
            </a:r>
          </a:p>
          <a:p>
            <a:r>
              <a:rPr lang="en-US" sz="1400" dirty="0"/>
              <a:t>Risks (and benefits) of triggering audit provisions</a:t>
            </a:r>
          </a:p>
          <a:p>
            <a:r>
              <a:rPr lang="en-US" sz="1400" dirty="0"/>
              <a:t>	</a:t>
            </a:r>
          </a:p>
          <a:p>
            <a:r>
              <a:rPr lang="en-US" sz="1400" dirty="0"/>
              <a:t>				</a:t>
            </a:r>
          </a:p>
        </p:txBody>
      </p:sp>
      <p:sp>
        <p:nvSpPr>
          <p:cNvPr id="5" name="Title 4"/>
          <p:cNvSpPr txBox="1">
            <a:spLocks/>
          </p:cNvSpPr>
          <p:nvPr/>
        </p:nvSpPr>
        <p:spPr bwMode="auto">
          <a:xfrm>
            <a:off x="0" y="285750"/>
            <a:ext cx="8839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1" fontAlgn="base" hangingPunct="1">
              <a:spcBef>
                <a:spcPct val="0"/>
              </a:spcBef>
              <a:spcAft>
                <a:spcPct val="0"/>
              </a:spcAft>
              <a:defRPr sz="2800" b="1" kern="1200" cap="all" baseline="0">
                <a:solidFill>
                  <a:schemeClr val="bg1"/>
                </a:solidFill>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4400">
                <a:solidFill>
                  <a:schemeClr val="tx1"/>
                </a:solidFill>
                <a:latin typeface="Arial" panose="020B0604020202020204" pitchFamily="34" charset="0"/>
              </a:defRPr>
            </a:lvl2pPr>
            <a:lvl3pPr algn="ctr" rtl="0" eaLnBrk="1" fontAlgn="base" hangingPunct="1">
              <a:spcBef>
                <a:spcPct val="0"/>
              </a:spcBef>
              <a:spcAft>
                <a:spcPct val="0"/>
              </a:spcAft>
              <a:defRPr sz="4400">
                <a:solidFill>
                  <a:schemeClr val="tx1"/>
                </a:solidFill>
                <a:latin typeface="Arial" panose="020B0604020202020204" pitchFamily="34" charset="0"/>
              </a:defRPr>
            </a:lvl3pPr>
            <a:lvl4pPr algn="ctr" rtl="0" eaLnBrk="1" fontAlgn="base" hangingPunct="1">
              <a:spcBef>
                <a:spcPct val="0"/>
              </a:spcBef>
              <a:spcAft>
                <a:spcPct val="0"/>
              </a:spcAft>
              <a:defRPr sz="4400">
                <a:solidFill>
                  <a:schemeClr val="tx1"/>
                </a:solidFill>
                <a:latin typeface="Arial" panose="020B0604020202020204" pitchFamily="34" charset="0"/>
              </a:defRPr>
            </a:lvl4pPr>
            <a:lvl5pPr algn="ctr" rtl="0" eaLnBrk="1" fontAlgn="base" hangingPunct="1">
              <a:spcBef>
                <a:spcPct val="0"/>
              </a:spcBef>
              <a:spcAft>
                <a:spcPct val="0"/>
              </a:spcAft>
              <a:defRPr sz="4400">
                <a:solidFill>
                  <a:schemeClr val="tx1"/>
                </a:solidFill>
                <a:latin typeface="Arial" panose="020B0604020202020204" pitchFamily="34" charset="0"/>
              </a:defRPr>
            </a:lvl5pPr>
            <a:lvl6pPr marL="457200" algn="ctr" rtl="0" eaLnBrk="1" fontAlgn="base" hangingPunct="1">
              <a:spcBef>
                <a:spcPct val="0"/>
              </a:spcBef>
              <a:spcAft>
                <a:spcPct val="0"/>
              </a:spcAft>
              <a:defRPr sz="4400">
                <a:solidFill>
                  <a:schemeClr val="tx1"/>
                </a:solidFill>
                <a:latin typeface="Arial" panose="020B0604020202020204" pitchFamily="34" charset="0"/>
              </a:defRPr>
            </a:lvl6pPr>
            <a:lvl7pPr marL="914400" algn="ctr" rtl="0" eaLnBrk="1" fontAlgn="base" hangingPunct="1">
              <a:spcBef>
                <a:spcPct val="0"/>
              </a:spcBef>
              <a:spcAft>
                <a:spcPct val="0"/>
              </a:spcAft>
              <a:defRPr sz="4400">
                <a:solidFill>
                  <a:schemeClr val="tx1"/>
                </a:solidFill>
                <a:latin typeface="Arial" panose="020B0604020202020204" pitchFamily="34" charset="0"/>
              </a:defRPr>
            </a:lvl7pPr>
            <a:lvl8pPr marL="1371600" algn="ctr" rtl="0" eaLnBrk="1" fontAlgn="base" hangingPunct="1">
              <a:spcBef>
                <a:spcPct val="0"/>
              </a:spcBef>
              <a:spcAft>
                <a:spcPct val="0"/>
              </a:spcAft>
              <a:defRPr sz="4400">
                <a:solidFill>
                  <a:schemeClr val="tx1"/>
                </a:solidFill>
                <a:latin typeface="Arial" panose="020B0604020202020204" pitchFamily="34" charset="0"/>
              </a:defRPr>
            </a:lvl8pPr>
            <a:lvl9pPr marL="1828800" algn="ctr" rtl="0" eaLnBrk="1" fontAlgn="base" hangingPunct="1">
              <a:spcBef>
                <a:spcPct val="0"/>
              </a:spcBef>
              <a:spcAft>
                <a:spcPct val="0"/>
              </a:spcAft>
              <a:defRPr sz="4400">
                <a:solidFill>
                  <a:schemeClr val="tx1"/>
                </a:solidFill>
                <a:latin typeface="Arial" panose="020B0604020202020204" pitchFamily="34" charset="0"/>
              </a:defRPr>
            </a:lvl9pPr>
          </a:lstStyle>
          <a:p>
            <a:pPr algn="ctr"/>
            <a:r>
              <a:rPr lang="en-US" sz="1600" dirty="0"/>
              <a:t>License auditing - Considerations</a:t>
            </a:r>
          </a:p>
        </p:txBody>
      </p:sp>
    </p:spTree>
    <p:extLst>
      <p:ext uri="{BB962C8B-B14F-4D97-AF65-F5344CB8AC3E}">
        <p14:creationId xmlns:p14="http://schemas.microsoft.com/office/powerpoint/2010/main" val="10894537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8"/>
          </p:nvPr>
        </p:nvSpPr>
        <p:spPr/>
        <p:txBody>
          <a:bodyPr/>
          <a:lstStyle/>
          <a:p>
            <a:pPr>
              <a:defRPr/>
            </a:pPr>
            <a:fld id="{2245564B-C427-4454-B3B6-B3BC26C22C03}" type="slidenum">
              <a:rPr lang="en-US" smtClean="0"/>
              <a:pPr>
                <a:defRPr/>
              </a:pPr>
              <a:t>25</a:t>
            </a:fld>
            <a:endParaRPr lang="en-US"/>
          </a:p>
        </p:txBody>
      </p:sp>
      <p:sp>
        <p:nvSpPr>
          <p:cNvPr id="6" name="Rectangle 5"/>
          <p:cNvSpPr/>
          <p:nvPr/>
        </p:nvSpPr>
        <p:spPr>
          <a:xfrm>
            <a:off x="533400" y="1006448"/>
            <a:ext cx="7953271" cy="3108543"/>
          </a:xfrm>
          <a:prstGeom prst="rect">
            <a:avLst/>
          </a:prstGeom>
        </p:spPr>
        <p:txBody>
          <a:bodyPr wrap="square">
            <a:spAutoFit/>
          </a:bodyPr>
          <a:lstStyle/>
          <a:p>
            <a:pPr algn="ctr"/>
            <a:endParaRPr lang="en-US" sz="1400" dirty="0"/>
          </a:p>
          <a:p>
            <a:r>
              <a:rPr lang="en-US" sz="1400" dirty="0"/>
              <a:t>Scientific challenges for the licensee (benchtop science versus manufacturing scale-up, shelf-life considerations, efficacy/toxicity issues)</a:t>
            </a:r>
          </a:p>
          <a:p>
            <a:endParaRPr lang="en-US" sz="1400" dirty="0"/>
          </a:p>
          <a:p>
            <a:r>
              <a:rPr lang="en-US" sz="1400" dirty="0"/>
              <a:t>Principal Investigator suggestions for new products or marketing activities</a:t>
            </a:r>
          </a:p>
          <a:p>
            <a:endParaRPr lang="en-US" sz="1400" dirty="0"/>
          </a:p>
          <a:p>
            <a:r>
              <a:rPr lang="en-US" sz="1400" dirty="0"/>
              <a:t>Regulatory hurdles – changes in the regulatory landscape</a:t>
            </a:r>
          </a:p>
          <a:p>
            <a:endParaRPr lang="en-US" sz="1400" dirty="0"/>
          </a:p>
          <a:p>
            <a:r>
              <a:rPr lang="en-US" sz="1400" dirty="0"/>
              <a:t>Third party IP barriers: Cross-licensing to resolve FTO issues</a:t>
            </a:r>
          </a:p>
          <a:p>
            <a:endParaRPr lang="en-US" sz="1400" dirty="0"/>
          </a:p>
          <a:p>
            <a:r>
              <a:rPr lang="en-US" sz="1400" dirty="0"/>
              <a:t>Changes in the competitive landscape</a:t>
            </a:r>
          </a:p>
          <a:p>
            <a:r>
              <a:rPr lang="en-US" sz="1400" dirty="0">
                <a:solidFill>
                  <a:schemeClr val="bg1"/>
                </a:solidFill>
              </a:rPr>
              <a:t>			</a:t>
            </a:r>
          </a:p>
          <a:p>
            <a:r>
              <a:rPr lang="en-US" sz="1400" dirty="0"/>
              <a:t>	</a:t>
            </a:r>
          </a:p>
          <a:p>
            <a:r>
              <a:rPr lang="en-US" sz="1400" dirty="0"/>
              <a:t>				</a:t>
            </a:r>
          </a:p>
        </p:txBody>
      </p:sp>
      <p:sp>
        <p:nvSpPr>
          <p:cNvPr id="5" name="Title 4"/>
          <p:cNvSpPr txBox="1">
            <a:spLocks/>
          </p:cNvSpPr>
          <p:nvPr/>
        </p:nvSpPr>
        <p:spPr bwMode="auto">
          <a:xfrm>
            <a:off x="0" y="285750"/>
            <a:ext cx="8839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1" fontAlgn="base" hangingPunct="1">
              <a:spcBef>
                <a:spcPct val="0"/>
              </a:spcBef>
              <a:spcAft>
                <a:spcPct val="0"/>
              </a:spcAft>
              <a:defRPr sz="2800" b="1" kern="1200" cap="all" baseline="0">
                <a:solidFill>
                  <a:schemeClr val="bg1"/>
                </a:solidFill>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4400">
                <a:solidFill>
                  <a:schemeClr val="tx1"/>
                </a:solidFill>
                <a:latin typeface="Arial" panose="020B0604020202020204" pitchFamily="34" charset="0"/>
              </a:defRPr>
            </a:lvl2pPr>
            <a:lvl3pPr algn="ctr" rtl="0" eaLnBrk="1" fontAlgn="base" hangingPunct="1">
              <a:spcBef>
                <a:spcPct val="0"/>
              </a:spcBef>
              <a:spcAft>
                <a:spcPct val="0"/>
              </a:spcAft>
              <a:defRPr sz="4400">
                <a:solidFill>
                  <a:schemeClr val="tx1"/>
                </a:solidFill>
                <a:latin typeface="Arial" panose="020B0604020202020204" pitchFamily="34" charset="0"/>
              </a:defRPr>
            </a:lvl3pPr>
            <a:lvl4pPr algn="ctr" rtl="0" eaLnBrk="1" fontAlgn="base" hangingPunct="1">
              <a:spcBef>
                <a:spcPct val="0"/>
              </a:spcBef>
              <a:spcAft>
                <a:spcPct val="0"/>
              </a:spcAft>
              <a:defRPr sz="4400">
                <a:solidFill>
                  <a:schemeClr val="tx1"/>
                </a:solidFill>
                <a:latin typeface="Arial" panose="020B0604020202020204" pitchFamily="34" charset="0"/>
              </a:defRPr>
            </a:lvl4pPr>
            <a:lvl5pPr algn="ctr" rtl="0" eaLnBrk="1" fontAlgn="base" hangingPunct="1">
              <a:spcBef>
                <a:spcPct val="0"/>
              </a:spcBef>
              <a:spcAft>
                <a:spcPct val="0"/>
              </a:spcAft>
              <a:defRPr sz="4400">
                <a:solidFill>
                  <a:schemeClr val="tx1"/>
                </a:solidFill>
                <a:latin typeface="Arial" panose="020B0604020202020204" pitchFamily="34" charset="0"/>
              </a:defRPr>
            </a:lvl5pPr>
            <a:lvl6pPr marL="457200" algn="ctr" rtl="0" eaLnBrk="1" fontAlgn="base" hangingPunct="1">
              <a:spcBef>
                <a:spcPct val="0"/>
              </a:spcBef>
              <a:spcAft>
                <a:spcPct val="0"/>
              </a:spcAft>
              <a:defRPr sz="4400">
                <a:solidFill>
                  <a:schemeClr val="tx1"/>
                </a:solidFill>
                <a:latin typeface="Arial" panose="020B0604020202020204" pitchFamily="34" charset="0"/>
              </a:defRPr>
            </a:lvl6pPr>
            <a:lvl7pPr marL="914400" algn="ctr" rtl="0" eaLnBrk="1" fontAlgn="base" hangingPunct="1">
              <a:spcBef>
                <a:spcPct val="0"/>
              </a:spcBef>
              <a:spcAft>
                <a:spcPct val="0"/>
              </a:spcAft>
              <a:defRPr sz="4400">
                <a:solidFill>
                  <a:schemeClr val="tx1"/>
                </a:solidFill>
                <a:latin typeface="Arial" panose="020B0604020202020204" pitchFamily="34" charset="0"/>
              </a:defRPr>
            </a:lvl7pPr>
            <a:lvl8pPr marL="1371600" algn="ctr" rtl="0" eaLnBrk="1" fontAlgn="base" hangingPunct="1">
              <a:spcBef>
                <a:spcPct val="0"/>
              </a:spcBef>
              <a:spcAft>
                <a:spcPct val="0"/>
              </a:spcAft>
              <a:defRPr sz="4400">
                <a:solidFill>
                  <a:schemeClr val="tx1"/>
                </a:solidFill>
                <a:latin typeface="Arial" panose="020B0604020202020204" pitchFamily="34" charset="0"/>
              </a:defRPr>
            </a:lvl8pPr>
            <a:lvl9pPr marL="1828800" algn="ctr" rtl="0" eaLnBrk="1" fontAlgn="base" hangingPunct="1">
              <a:spcBef>
                <a:spcPct val="0"/>
              </a:spcBef>
              <a:spcAft>
                <a:spcPct val="0"/>
              </a:spcAft>
              <a:defRPr sz="4400">
                <a:solidFill>
                  <a:schemeClr val="tx1"/>
                </a:solidFill>
                <a:latin typeface="Arial" panose="020B0604020202020204" pitchFamily="34" charset="0"/>
              </a:defRPr>
            </a:lvl9pPr>
          </a:lstStyle>
          <a:p>
            <a:pPr algn="ctr"/>
            <a:r>
              <a:rPr lang="en-US" sz="1600" dirty="0"/>
              <a:t>Product Development matters</a:t>
            </a:r>
          </a:p>
        </p:txBody>
      </p:sp>
    </p:spTree>
    <p:extLst>
      <p:ext uri="{BB962C8B-B14F-4D97-AF65-F5344CB8AC3E}">
        <p14:creationId xmlns:p14="http://schemas.microsoft.com/office/powerpoint/2010/main" val="40522007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8"/>
          </p:nvPr>
        </p:nvSpPr>
        <p:spPr/>
        <p:txBody>
          <a:bodyPr/>
          <a:lstStyle/>
          <a:p>
            <a:pPr>
              <a:defRPr/>
            </a:pPr>
            <a:fld id="{2245564B-C427-4454-B3B6-B3BC26C22C03}" type="slidenum">
              <a:rPr lang="en-US" smtClean="0"/>
              <a:pPr>
                <a:defRPr/>
              </a:pPr>
              <a:t>26</a:t>
            </a:fld>
            <a:endParaRPr lang="en-US"/>
          </a:p>
        </p:txBody>
      </p:sp>
      <p:sp>
        <p:nvSpPr>
          <p:cNvPr id="6" name="Rectangle 5"/>
          <p:cNvSpPr/>
          <p:nvPr/>
        </p:nvSpPr>
        <p:spPr>
          <a:xfrm>
            <a:off x="533400" y="1006448"/>
            <a:ext cx="7953271" cy="3754874"/>
          </a:xfrm>
          <a:prstGeom prst="rect">
            <a:avLst/>
          </a:prstGeom>
        </p:spPr>
        <p:txBody>
          <a:bodyPr wrap="square">
            <a:spAutoFit/>
          </a:bodyPr>
          <a:lstStyle/>
          <a:p>
            <a:r>
              <a:rPr lang="en-US" sz="1400" dirty="0"/>
              <a:t>Enforcement / Licensee competition with unlicensed entities</a:t>
            </a:r>
          </a:p>
          <a:p>
            <a:r>
              <a:rPr lang="en-US" sz="1400" dirty="0"/>
              <a:t>	Ensuring that the Licensee benefits from having taken a license</a:t>
            </a:r>
          </a:p>
          <a:p>
            <a:r>
              <a:rPr lang="en-US" sz="1400" dirty="0"/>
              <a:t>	Benefits and risks of enforcing a patent</a:t>
            </a:r>
          </a:p>
          <a:p>
            <a:endParaRPr lang="en-US" sz="1400" dirty="0"/>
          </a:p>
          <a:p>
            <a:r>
              <a:rPr lang="en-US" sz="1400" dirty="0"/>
              <a:t>Patent prosecution matters</a:t>
            </a:r>
          </a:p>
          <a:p>
            <a:r>
              <a:rPr lang="en-US" sz="1400" dirty="0"/>
              <a:t>	Control of patent prosecution (scope of claims, use of outside firms)</a:t>
            </a:r>
          </a:p>
          <a:p>
            <a:r>
              <a:rPr lang="en-US" sz="1400" dirty="0"/>
              <a:t>	Geographies for coverage (US vs. major markets vs. worldwide)</a:t>
            </a:r>
          </a:p>
          <a:p>
            <a:r>
              <a:rPr lang="en-US" sz="1400" dirty="0"/>
              <a:t>	Patent strategies (re-exams and interferences)</a:t>
            </a:r>
          </a:p>
          <a:p>
            <a:endParaRPr lang="en-US" sz="1400" dirty="0"/>
          </a:p>
          <a:p>
            <a:r>
              <a:rPr lang="en-US" sz="1400" dirty="0"/>
              <a:t>Expansion of the Principal Investigator’s IP Portfolio</a:t>
            </a:r>
          </a:p>
          <a:p>
            <a:endParaRPr lang="en-US" sz="1400" dirty="0"/>
          </a:p>
          <a:p>
            <a:r>
              <a:rPr lang="en-US" sz="1400" dirty="0"/>
              <a:t>Acquisition of the Licensee</a:t>
            </a:r>
          </a:p>
          <a:p>
            <a:r>
              <a:rPr lang="en-US" sz="1400" dirty="0"/>
              <a:t>	Assignment and Change of Control Provisions</a:t>
            </a:r>
          </a:p>
          <a:p>
            <a:r>
              <a:rPr lang="en-US" sz="1400" dirty="0"/>
              <a:t>	Royalty Buyouts</a:t>
            </a:r>
          </a:p>
          <a:p>
            <a:r>
              <a:rPr lang="en-US" sz="1400" dirty="0">
                <a:solidFill>
                  <a:schemeClr val="bg1"/>
                </a:solidFill>
              </a:rPr>
              <a:t>			</a:t>
            </a:r>
          </a:p>
          <a:p>
            <a:r>
              <a:rPr lang="en-US" sz="1400" dirty="0"/>
              <a:t>	</a:t>
            </a:r>
          </a:p>
          <a:p>
            <a:r>
              <a:rPr lang="en-US" sz="1400" dirty="0"/>
              <a:t>				</a:t>
            </a:r>
          </a:p>
        </p:txBody>
      </p:sp>
      <p:sp>
        <p:nvSpPr>
          <p:cNvPr id="5" name="Title 4"/>
          <p:cNvSpPr txBox="1">
            <a:spLocks/>
          </p:cNvSpPr>
          <p:nvPr/>
        </p:nvSpPr>
        <p:spPr bwMode="auto">
          <a:xfrm>
            <a:off x="0" y="285750"/>
            <a:ext cx="8839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1" fontAlgn="base" hangingPunct="1">
              <a:spcBef>
                <a:spcPct val="0"/>
              </a:spcBef>
              <a:spcAft>
                <a:spcPct val="0"/>
              </a:spcAft>
              <a:defRPr sz="2800" b="1" kern="1200" cap="all" baseline="0">
                <a:solidFill>
                  <a:schemeClr val="bg1"/>
                </a:solidFill>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4400">
                <a:solidFill>
                  <a:schemeClr val="tx1"/>
                </a:solidFill>
                <a:latin typeface="Arial" panose="020B0604020202020204" pitchFamily="34" charset="0"/>
              </a:defRPr>
            </a:lvl2pPr>
            <a:lvl3pPr algn="ctr" rtl="0" eaLnBrk="1" fontAlgn="base" hangingPunct="1">
              <a:spcBef>
                <a:spcPct val="0"/>
              </a:spcBef>
              <a:spcAft>
                <a:spcPct val="0"/>
              </a:spcAft>
              <a:defRPr sz="4400">
                <a:solidFill>
                  <a:schemeClr val="tx1"/>
                </a:solidFill>
                <a:latin typeface="Arial" panose="020B0604020202020204" pitchFamily="34" charset="0"/>
              </a:defRPr>
            </a:lvl3pPr>
            <a:lvl4pPr algn="ctr" rtl="0" eaLnBrk="1" fontAlgn="base" hangingPunct="1">
              <a:spcBef>
                <a:spcPct val="0"/>
              </a:spcBef>
              <a:spcAft>
                <a:spcPct val="0"/>
              </a:spcAft>
              <a:defRPr sz="4400">
                <a:solidFill>
                  <a:schemeClr val="tx1"/>
                </a:solidFill>
                <a:latin typeface="Arial" panose="020B0604020202020204" pitchFamily="34" charset="0"/>
              </a:defRPr>
            </a:lvl4pPr>
            <a:lvl5pPr algn="ctr" rtl="0" eaLnBrk="1" fontAlgn="base" hangingPunct="1">
              <a:spcBef>
                <a:spcPct val="0"/>
              </a:spcBef>
              <a:spcAft>
                <a:spcPct val="0"/>
              </a:spcAft>
              <a:defRPr sz="4400">
                <a:solidFill>
                  <a:schemeClr val="tx1"/>
                </a:solidFill>
                <a:latin typeface="Arial" panose="020B0604020202020204" pitchFamily="34" charset="0"/>
              </a:defRPr>
            </a:lvl5pPr>
            <a:lvl6pPr marL="457200" algn="ctr" rtl="0" eaLnBrk="1" fontAlgn="base" hangingPunct="1">
              <a:spcBef>
                <a:spcPct val="0"/>
              </a:spcBef>
              <a:spcAft>
                <a:spcPct val="0"/>
              </a:spcAft>
              <a:defRPr sz="4400">
                <a:solidFill>
                  <a:schemeClr val="tx1"/>
                </a:solidFill>
                <a:latin typeface="Arial" panose="020B0604020202020204" pitchFamily="34" charset="0"/>
              </a:defRPr>
            </a:lvl6pPr>
            <a:lvl7pPr marL="914400" algn="ctr" rtl="0" eaLnBrk="1" fontAlgn="base" hangingPunct="1">
              <a:spcBef>
                <a:spcPct val="0"/>
              </a:spcBef>
              <a:spcAft>
                <a:spcPct val="0"/>
              </a:spcAft>
              <a:defRPr sz="4400">
                <a:solidFill>
                  <a:schemeClr val="tx1"/>
                </a:solidFill>
                <a:latin typeface="Arial" panose="020B0604020202020204" pitchFamily="34" charset="0"/>
              </a:defRPr>
            </a:lvl7pPr>
            <a:lvl8pPr marL="1371600" algn="ctr" rtl="0" eaLnBrk="1" fontAlgn="base" hangingPunct="1">
              <a:spcBef>
                <a:spcPct val="0"/>
              </a:spcBef>
              <a:spcAft>
                <a:spcPct val="0"/>
              </a:spcAft>
              <a:defRPr sz="4400">
                <a:solidFill>
                  <a:schemeClr val="tx1"/>
                </a:solidFill>
                <a:latin typeface="Arial" panose="020B0604020202020204" pitchFamily="34" charset="0"/>
              </a:defRPr>
            </a:lvl8pPr>
            <a:lvl9pPr marL="1828800" algn="ctr" rtl="0" eaLnBrk="1" fontAlgn="base" hangingPunct="1">
              <a:spcBef>
                <a:spcPct val="0"/>
              </a:spcBef>
              <a:spcAft>
                <a:spcPct val="0"/>
              </a:spcAft>
              <a:defRPr sz="4400">
                <a:solidFill>
                  <a:schemeClr val="tx1"/>
                </a:solidFill>
                <a:latin typeface="Arial" panose="020B0604020202020204" pitchFamily="34" charset="0"/>
              </a:defRPr>
            </a:lvl9pPr>
          </a:lstStyle>
          <a:p>
            <a:pPr algn="ctr"/>
            <a:r>
              <a:rPr lang="en-US" sz="1600" dirty="0"/>
              <a:t>IP Matters and other transactional considerations</a:t>
            </a:r>
          </a:p>
        </p:txBody>
      </p:sp>
    </p:spTree>
    <p:extLst>
      <p:ext uri="{BB962C8B-B14F-4D97-AF65-F5344CB8AC3E}">
        <p14:creationId xmlns:p14="http://schemas.microsoft.com/office/powerpoint/2010/main" val="35967050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8"/>
          </p:nvPr>
        </p:nvSpPr>
        <p:spPr/>
        <p:txBody>
          <a:bodyPr/>
          <a:lstStyle/>
          <a:p>
            <a:pPr>
              <a:defRPr/>
            </a:pPr>
            <a:fld id="{2245564B-C427-4454-B3B6-B3BC26C22C03}" type="slidenum">
              <a:rPr lang="en-US" smtClean="0"/>
              <a:pPr>
                <a:defRPr/>
              </a:pPr>
              <a:t>27</a:t>
            </a:fld>
            <a:endParaRPr lang="en-US"/>
          </a:p>
        </p:txBody>
      </p:sp>
      <p:sp>
        <p:nvSpPr>
          <p:cNvPr id="6" name="Rectangle 5"/>
          <p:cNvSpPr/>
          <p:nvPr/>
        </p:nvSpPr>
        <p:spPr>
          <a:xfrm>
            <a:off x="533400" y="1006448"/>
            <a:ext cx="7953271" cy="4493538"/>
          </a:xfrm>
          <a:prstGeom prst="rect">
            <a:avLst/>
          </a:prstGeom>
        </p:spPr>
        <p:txBody>
          <a:bodyPr wrap="square">
            <a:spAutoFit/>
          </a:bodyPr>
          <a:lstStyle/>
          <a:p>
            <a:pPr algn="ctr"/>
            <a:r>
              <a:rPr lang="en-US" sz="1600" dirty="0"/>
              <a:t>“In the Business World, the rearview mirror is always clearer than the </a:t>
            </a:r>
          </a:p>
          <a:p>
            <a:pPr algn="ctr"/>
            <a:r>
              <a:rPr lang="en-US" sz="1600" dirty="0"/>
              <a:t>windshield” – </a:t>
            </a:r>
            <a:r>
              <a:rPr lang="en-US" sz="1600" dirty="0" err="1"/>
              <a:t>Warrren</a:t>
            </a:r>
            <a:r>
              <a:rPr lang="en-US" sz="1600" dirty="0"/>
              <a:t> Buffet</a:t>
            </a:r>
          </a:p>
          <a:p>
            <a:pPr algn="ctr"/>
            <a:endParaRPr lang="en-US" sz="1600" dirty="0"/>
          </a:p>
          <a:p>
            <a:r>
              <a:rPr lang="en-US" sz="1400" dirty="0"/>
              <a:t>The signed license agreement is usually based on the best information available at the time.</a:t>
            </a:r>
          </a:p>
          <a:p>
            <a:endParaRPr lang="en-US" sz="1400" dirty="0"/>
          </a:p>
          <a:p>
            <a:r>
              <a:rPr lang="en-US" sz="1400" dirty="0"/>
              <a:t>For nascent technologies, however, assumptions may be inaccurate and need to be revisited for several reasons, including:</a:t>
            </a:r>
          </a:p>
          <a:p>
            <a:r>
              <a:rPr lang="en-US" sz="1400" dirty="0"/>
              <a:t>	Over/under estimation of market size or adoption rates</a:t>
            </a:r>
          </a:p>
          <a:p>
            <a:r>
              <a:rPr lang="en-US" sz="1400" dirty="0"/>
              <a:t>	Over/under estimation of technology value proposition</a:t>
            </a:r>
          </a:p>
          <a:p>
            <a:r>
              <a:rPr lang="en-US" sz="1400" dirty="0"/>
              <a:t>	Emergence of disruptive alternatives</a:t>
            </a:r>
          </a:p>
          <a:p>
            <a:endParaRPr lang="en-US" sz="1400" dirty="0"/>
          </a:p>
          <a:p>
            <a:r>
              <a:rPr lang="en-US" sz="1400" dirty="0"/>
              <a:t>If the existing agreement is uneconomic, it may be preferred to revisit the terms versus compromising the opportunity.  Requires ongoing communication and transparency. </a:t>
            </a:r>
          </a:p>
          <a:p>
            <a:endParaRPr lang="en-US" sz="1400" dirty="0"/>
          </a:p>
          <a:p>
            <a:r>
              <a:rPr lang="en-US" sz="1400" dirty="0"/>
              <a:t>Requires sophistication on behalf of the licensor to understand that the goal is not to maximize the royalty rate, but to maximize the overall licensing opportunity.  To help yourself, help your partner succeed. </a:t>
            </a:r>
          </a:p>
          <a:p>
            <a:r>
              <a:rPr lang="en-US" sz="1400" dirty="0">
                <a:solidFill>
                  <a:schemeClr val="bg1"/>
                </a:solidFill>
              </a:rPr>
              <a:t>			</a:t>
            </a:r>
          </a:p>
          <a:p>
            <a:r>
              <a:rPr lang="en-US" sz="1400" dirty="0"/>
              <a:t>	</a:t>
            </a:r>
          </a:p>
          <a:p>
            <a:r>
              <a:rPr lang="en-US" sz="1400" dirty="0"/>
              <a:t>				</a:t>
            </a:r>
          </a:p>
        </p:txBody>
      </p:sp>
      <p:sp>
        <p:nvSpPr>
          <p:cNvPr id="5" name="Title 4"/>
          <p:cNvSpPr txBox="1">
            <a:spLocks/>
          </p:cNvSpPr>
          <p:nvPr/>
        </p:nvSpPr>
        <p:spPr bwMode="auto">
          <a:xfrm>
            <a:off x="0" y="285750"/>
            <a:ext cx="8839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1" fontAlgn="base" hangingPunct="1">
              <a:spcBef>
                <a:spcPct val="0"/>
              </a:spcBef>
              <a:spcAft>
                <a:spcPct val="0"/>
              </a:spcAft>
              <a:defRPr sz="2800" b="1" kern="1200" cap="all" baseline="0">
                <a:solidFill>
                  <a:schemeClr val="bg1"/>
                </a:solidFill>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4400">
                <a:solidFill>
                  <a:schemeClr val="tx1"/>
                </a:solidFill>
                <a:latin typeface="Arial" panose="020B0604020202020204" pitchFamily="34" charset="0"/>
              </a:defRPr>
            </a:lvl2pPr>
            <a:lvl3pPr algn="ctr" rtl="0" eaLnBrk="1" fontAlgn="base" hangingPunct="1">
              <a:spcBef>
                <a:spcPct val="0"/>
              </a:spcBef>
              <a:spcAft>
                <a:spcPct val="0"/>
              </a:spcAft>
              <a:defRPr sz="4400">
                <a:solidFill>
                  <a:schemeClr val="tx1"/>
                </a:solidFill>
                <a:latin typeface="Arial" panose="020B0604020202020204" pitchFamily="34" charset="0"/>
              </a:defRPr>
            </a:lvl3pPr>
            <a:lvl4pPr algn="ctr" rtl="0" eaLnBrk="1" fontAlgn="base" hangingPunct="1">
              <a:spcBef>
                <a:spcPct val="0"/>
              </a:spcBef>
              <a:spcAft>
                <a:spcPct val="0"/>
              </a:spcAft>
              <a:defRPr sz="4400">
                <a:solidFill>
                  <a:schemeClr val="tx1"/>
                </a:solidFill>
                <a:latin typeface="Arial" panose="020B0604020202020204" pitchFamily="34" charset="0"/>
              </a:defRPr>
            </a:lvl4pPr>
            <a:lvl5pPr algn="ctr" rtl="0" eaLnBrk="1" fontAlgn="base" hangingPunct="1">
              <a:spcBef>
                <a:spcPct val="0"/>
              </a:spcBef>
              <a:spcAft>
                <a:spcPct val="0"/>
              </a:spcAft>
              <a:defRPr sz="4400">
                <a:solidFill>
                  <a:schemeClr val="tx1"/>
                </a:solidFill>
                <a:latin typeface="Arial" panose="020B0604020202020204" pitchFamily="34" charset="0"/>
              </a:defRPr>
            </a:lvl5pPr>
            <a:lvl6pPr marL="457200" algn="ctr" rtl="0" eaLnBrk="1" fontAlgn="base" hangingPunct="1">
              <a:spcBef>
                <a:spcPct val="0"/>
              </a:spcBef>
              <a:spcAft>
                <a:spcPct val="0"/>
              </a:spcAft>
              <a:defRPr sz="4400">
                <a:solidFill>
                  <a:schemeClr val="tx1"/>
                </a:solidFill>
                <a:latin typeface="Arial" panose="020B0604020202020204" pitchFamily="34" charset="0"/>
              </a:defRPr>
            </a:lvl6pPr>
            <a:lvl7pPr marL="914400" algn="ctr" rtl="0" eaLnBrk="1" fontAlgn="base" hangingPunct="1">
              <a:spcBef>
                <a:spcPct val="0"/>
              </a:spcBef>
              <a:spcAft>
                <a:spcPct val="0"/>
              </a:spcAft>
              <a:defRPr sz="4400">
                <a:solidFill>
                  <a:schemeClr val="tx1"/>
                </a:solidFill>
                <a:latin typeface="Arial" panose="020B0604020202020204" pitchFamily="34" charset="0"/>
              </a:defRPr>
            </a:lvl7pPr>
            <a:lvl8pPr marL="1371600" algn="ctr" rtl="0" eaLnBrk="1" fontAlgn="base" hangingPunct="1">
              <a:spcBef>
                <a:spcPct val="0"/>
              </a:spcBef>
              <a:spcAft>
                <a:spcPct val="0"/>
              </a:spcAft>
              <a:defRPr sz="4400">
                <a:solidFill>
                  <a:schemeClr val="tx1"/>
                </a:solidFill>
                <a:latin typeface="Arial" panose="020B0604020202020204" pitchFamily="34" charset="0"/>
              </a:defRPr>
            </a:lvl8pPr>
            <a:lvl9pPr marL="1828800" algn="ctr" rtl="0" eaLnBrk="1" fontAlgn="base" hangingPunct="1">
              <a:spcBef>
                <a:spcPct val="0"/>
              </a:spcBef>
              <a:spcAft>
                <a:spcPct val="0"/>
              </a:spcAft>
              <a:defRPr sz="4400">
                <a:solidFill>
                  <a:schemeClr val="tx1"/>
                </a:solidFill>
                <a:latin typeface="Arial" panose="020B0604020202020204" pitchFamily="34" charset="0"/>
              </a:defRPr>
            </a:lvl9pPr>
          </a:lstStyle>
          <a:p>
            <a:pPr algn="ctr"/>
            <a:r>
              <a:rPr lang="en-US" sz="1600" dirty="0"/>
              <a:t>Managing licensee relationships</a:t>
            </a:r>
          </a:p>
        </p:txBody>
      </p:sp>
    </p:spTree>
    <p:extLst>
      <p:ext uri="{BB962C8B-B14F-4D97-AF65-F5344CB8AC3E}">
        <p14:creationId xmlns:p14="http://schemas.microsoft.com/office/powerpoint/2010/main" val="33559965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45564B-C427-4454-B3B6-B3BC26C22C03}" type="slidenum">
              <a:rPr lang="en-US" smtClean="0"/>
              <a:pPr>
                <a:defRPr/>
              </a:pPr>
              <a:t>28</a:t>
            </a:fld>
            <a:endParaRPr lang="en-US"/>
          </a:p>
        </p:txBody>
      </p:sp>
      <p:sp>
        <p:nvSpPr>
          <p:cNvPr id="8" name="Rectangle 7"/>
          <p:cNvSpPr/>
          <p:nvPr/>
        </p:nvSpPr>
        <p:spPr>
          <a:xfrm>
            <a:off x="343806" y="1948752"/>
            <a:ext cx="7953271" cy="2554545"/>
          </a:xfrm>
          <a:prstGeom prst="rect">
            <a:avLst/>
          </a:prstGeom>
        </p:spPr>
        <p:txBody>
          <a:bodyPr wrap="square">
            <a:spAutoFit/>
          </a:bodyPr>
          <a:lstStyle/>
          <a:p>
            <a:pPr algn="ctr"/>
            <a:r>
              <a:rPr lang="en-US" sz="3200" dirty="0"/>
              <a:t>THANK YOU!</a:t>
            </a:r>
          </a:p>
          <a:p>
            <a:pPr algn="ctr"/>
            <a:endParaRPr lang="en-US" sz="3200" dirty="0"/>
          </a:p>
          <a:p>
            <a:pPr algn="ctr"/>
            <a:r>
              <a:rPr lang="en-US" sz="3200" dirty="0"/>
              <a:t>Questions?</a:t>
            </a:r>
          </a:p>
          <a:p>
            <a:pPr algn="ctr"/>
            <a:endParaRPr lang="en-US" sz="1600" dirty="0">
              <a:solidFill>
                <a:schemeClr val="bg1"/>
              </a:solidFill>
            </a:endParaRPr>
          </a:p>
          <a:p>
            <a:pPr algn="ctr"/>
            <a:endParaRPr lang="en-US" sz="1600" dirty="0">
              <a:solidFill>
                <a:schemeClr val="bg1"/>
              </a:solidFill>
            </a:endParaRPr>
          </a:p>
          <a:p>
            <a:pPr algn="ctr"/>
            <a:endParaRPr lang="en-US" sz="1600" dirty="0">
              <a:solidFill>
                <a:schemeClr val="bg1"/>
              </a:solidFill>
            </a:endParaRPr>
          </a:p>
          <a:p>
            <a:pPr algn="ctr"/>
            <a:endParaRPr lang="en-US" sz="1600" dirty="0">
              <a:solidFill>
                <a:schemeClr val="bg1"/>
              </a:solidFill>
            </a:endParaRPr>
          </a:p>
        </p:txBody>
      </p:sp>
      <p:pic>
        <p:nvPicPr>
          <p:cNvPr id="9" name="Picture 8"/>
          <p:cNvPicPr>
            <a:picLocks noChangeAspect="1"/>
          </p:cNvPicPr>
          <p:nvPr/>
        </p:nvPicPr>
        <p:blipFill>
          <a:blip r:embed="rId2"/>
          <a:stretch>
            <a:fillRect/>
          </a:stretch>
        </p:blipFill>
        <p:spPr>
          <a:xfrm>
            <a:off x="6680710" y="1388286"/>
            <a:ext cx="1709077" cy="1822125"/>
          </a:xfrm>
          <a:prstGeom prst="rect">
            <a:avLst/>
          </a:prstGeom>
        </p:spPr>
      </p:pic>
      <p:sp>
        <p:nvSpPr>
          <p:cNvPr id="10" name="TextBox 9"/>
          <p:cNvSpPr txBox="1"/>
          <p:nvPr/>
        </p:nvSpPr>
        <p:spPr>
          <a:xfrm>
            <a:off x="6680710" y="3210412"/>
            <a:ext cx="1789172" cy="461665"/>
          </a:xfrm>
          <a:prstGeom prst="rect">
            <a:avLst/>
          </a:prstGeom>
          <a:noFill/>
        </p:spPr>
        <p:txBody>
          <a:bodyPr wrap="square" rtlCol="0">
            <a:spAutoFit/>
          </a:bodyPr>
          <a:lstStyle/>
          <a:p>
            <a:r>
              <a:rPr lang="en-US" sz="1200" dirty="0"/>
              <a:t>Jennifer Dyer, CLP</a:t>
            </a:r>
          </a:p>
          <a:p>
            <a:r>
              <a:rPr lang="en-US" sz="1200" dirty="0"/>
              <a:t>DyerJ@usc.edu</a:t>
            </a:r>
          </a:p>
        </p:txBody>
      </p:sp>
      <p:pic>
        <p:nvPicPr>
          <p:cNvPr id="11" name="Picture 10"/>
          <p:cNvPicPr>
            <a:picLocks noChangeAspect="1"/>
          </p:cNvPicPr>
          <p:nvPr/>
        </p:nvPicPr>
        <p:blipFill>
          <a:blip r:embed="rId3"/>
          <a:stretch>
            <a:fillRect/>
          </a:stretch>
        </p:blipFill>
        <p:spPr>
          <a:xfrm>
            <a:off x="466795" y="1393707"/>
            <a:ext cx="1737861" cy="1737861"/>
          </a:xfrm>
          <a:prstGeom prst="rect">
            <a:avLst/>
          </a:prstGeom>
        </p:spPr>
      </p:pic>
      <p:sp>
        <p:nvSpPr>
          <p:cNvPr id="12" name="TextBox 11"/>
          <p:cNvSpPr txBox="1"/>
          <p:nvPr/>
        </p:nvSpPr>
        <p:spPr>
          <a:xfrm>
            <a:off x="348830" y="3210412"/>
            <a:ext cx="2276405" cy="461665"/>
          </a:xfrm>
          <a:prstGeom prst="rect">
            <a:avLst/>
          </a:prstGeom>
          <a:noFill/>
        </p:spPr>
        <p:txBody>
          <a:bodyPr wrap="square" rtlCol="0">
            <a:spAutoFit/>
          </a:bodyPr>
          <a:lstStyle/>
          <a:p>
            <a:r>
              <a:rPr lang="en-US" sz="1200" dirty="0"/>
              <a:t>Traci Libby, CLP</a:t>
            </a:r>
          </a:p>
          <a:p>
            <a:r>
              <a:rPr lang="en-US" sz="1200" dirty="0"/>
              <a:t>TLLIBBY01@Beckman.com</a:t>
            </a:r>
          </a:p>
        </p:txBody>
      </p:sp>
    </p:spTree>
    <p:extLst>
      <p:ext uri="{BB962C8B-B14F-4D97-AF65-F5344CB8AC3E}">
        <p14:creationId xmlns:p14="http://schemas.microsoft.com/office/powerpoint/2010/main" val="2808200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7010400" y="4811713"/>
            <a:ext cx="2133600" cy="274637"/>
          </a:xfrm>
        </p:spPr>
        <p:txBody>
          <a:bodyPr/>
          <a:lstStyle/>
          <a:p>
            <a:pPr>
              <a:defRPr/>
            </a:pPr>
            <a:fld id="{870733C9-7F2A-4110-8ED4-26ED79A1B100}" type="slidenum">
              <a:rPr lang="en-US" smtClean="0"/>
              <a:pPr>
                <a:defRPr/>
              </a:pPr>
              <a:t>29</a:t>
            </a:fld>
            <a:endParaRPr lang="en-US"/>
          </a:p>
        </p:txBody>
      </p:sp>
    </p:spTree>
    <p:extLst>
      <p:ext uri="{BB962C8B-B14F-4D97-AF65-F5344CB8AC3E}">
        <p14:creationId xmlns:p14="http://schemas.microsoft.com/office/powerpoint/2010/main" val="2903649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5E4A9CB4-EE3E-4345-AEA6-639768DC85D0}" type="slidenum">
              <a:rPr lang="en-US" smtClean="0"/>
              <a:pPr>
                <a:defRPr/>
              </a:pPr>
              <a:t>3</a:t>
            </a:fld>
            <a:endParaRPr lang="en-US"/>
          </a:p>
        </p:txBody>
      </p:sp>
      <p:sp>
        <p:nvSpPr>
          <p:cNvPr id="7" name="Title 6"/>
          <p:cNvSpPr>
            <a:spLocks noGrp="1"/>
          </p:cNvSpPr>
          <p:nvPr>
            <p:ph type="title"/>
          </p:nvPr>
        </p:nvSpPr>
        <p:spPr>
          <a:xfrm>
            <a:off x="152400" y="2266950"/>
            <a:ext cx="8062912" cy="830997"/>
          </a:xfrm>
          <a:prstGeom prst="rect">
            <a:avLst/>
          </a:prstGeom>
        </p:spPr>
        <p:txBody>
          <a:bodyPr wrap="square">
            <a:spAutoFit/>
          </a:bodyPr>
          <a:lstStyle/>
          <a:p>
            <a:pPr marL="1824990" marR="650875" indent="1270">
              <a:lnSpc>
                <a:spcPct val="100000"/>
              </a:lnSpc>
              <a:spcBef>
                <a:spcPts val="1245"/>
              </a:spcBef>
              <a:spcAft>
                <a:spcPts val="0"/>
              </a:spcAft>
            </a:pPr>
            <a:r>
              <a:rPr lang="en-US" sz="1200" dirty="0">
                <a:solidFill>
                  <a:schemeClr val="bg1"/>
                </a:solidFill>
                <a:latin typeface="Arial" panose="020B0604020202020204" pitchFamily="34" charset="0"/>
                <a:ea typeface="Arial" panose="020B0604020202020204" pitchFamily="34" charset="0"/>
              </a:rPr>
              <a:t>The</a:t>
            </a:r>
            <a:r>
              <a:rPr lang="en-US" sz="1200" spc="-110" dirty="0">
                <a:solidFill>
                  <a:schemeClr val="bg1"/>
                </a:solidFill>
                <a:latin typeface="Arial" panose="020B0604020202020204" pitchFamily="34" charset="0"/>
                <a:ea typeface="Arial" panose="020B0604020202020204" pitchFamily="34" charset="0"/>
              </a:rPr>
              <a:t> </a:t>
            </a:r>
            <a:r>
              <a:rPr lang="en-US" sz="1200" dirty="0">
                <a:solidFill>
                  <a:schemeClr val="bg1"/>
                </a:solidFill>
                <a:latin typeface="Arial" panose="020B0604020202020204" pitchFamily="34" charset="0"/>
                <a:ea typeface="Arial" panose="020B0604020202020204" pitchFamily="34" charset="0"/>
              </a:rPr>
              <a:t>following</a:t>
            </a:r>
            <a:r>
              <a:rPr lang="en-US" sz="1200" spc="-35" dirty="0">
                <a:solidFill>
                  <a:schemeClr val="bg1"/>
                </a:solidFill>
                <a:latin typeface="Arial" panose="020B0604020202020204" pitchFamily="34" charset="0"/>
                <a:ea typeface="Arial" panose="020B0604020202020204" pitchFamily="34" charset="0"/>
              </a:rPr>
              <a:t> </a:t>
            </a:r>
            <a:r>
              <a:rPr lang="en-US" sz="1200" dirty="0">
                <a:solidFill>
                  <a:schemeClr val="bg1"/>
                </a:solidFill>
                <a:latin typeface="Arial" panose="020B0604020202020204" pitchFamily="34" charset="0"/>
                <a:ea typeface="Arial" panose="020B0604020202020204" pitchFamily="34" charset="0"/>
              </a:rPr>
              <a:t>presentation</a:t>
            </a:r>
            <a:r>
              <a:rPr lang="en-US" sz="1200" spc="65" dirty="0">
                <a:solidFill>
                  <a:schemeClr val="bg1"/>
                </a:solidFill>
                <a:latin typeface="Arial" panose="020B0604020202020204" pitchFamily="34" charset="0"/>
                <a:ea typeface="Arial" panose="020B0604020202020204" pitchFamily="34" charset="0"/>
              </a:rPr>
              <a:t> </a:t>
            </a:r>
            <a:r>
              <a:rPr lang="en-US" sz="1200" dirty="0">
                <a:solidFill>
                  <a:schemeClr val="bg1"/>
                </a:solidFill>
                <a:latin typeface="Arial" panose="020B0604020202020204" pitchFamily="34" charset="0"/>
                <a:ea typeface="Arial" panose="020B0604020202020204" pitchFamily="34" charset="0"/>
              </a:rPr>
              <a:t>is</a:t>
            </a:r>
            <a:r>
              <a:rPr lang="en-US" sz="1200" spc="15" dirty="0">
                <a:solidFill>
                  <a:schemeClr val="bg1"/>
                </a:solidFill>
                <a:latin typeface="Arial" panose="020B0604020202020204" pitchFamily="34" charset="0"/>
                <a:ea typeface="Arial" panose="020B0604020202020204" pitchFamily="34" charset="0"/>
              </a:rPr>
              <a:t> </a:t>
            </a:r>
            <a:r>
              <a:rPr lang="en-US" sz="1200" dirty="0">
                <a:solidFill>
                  <a:schemeClr val="bg1"/>
                </a:solidFill>
                <a:latin typeface="Arial" panose="020B0604020202020204" pitchFamily="34" charset="0"/>
                <a:ea typeface="Arial" panose="020B0604020202020204" pitchFamily="34" charset="0"/>
              </a:rPr>
              <a:t>not</a:t>
            </a:r>
            <a:r>
              <a:rPr lang="en-US" sz="1200" spc="-85" dirty="0">
                <a:solidFill>
                  <a:schemeClr val="bg1"/>
                </a:solidFill>
                <a:latin typeface="Arial" panose="020B0604020202020204" pitchFamily="34" charset="0"/>
                <a:ea typeface="Arial" panose="020B0604020202020204" pitchFamily="34" charset="0"/>
              </a:rPr>
              <a:t> </a:t>
            </a:r>
            <a:r>
              <a:rPr lang="en-US" sz="1200" dirty="0">
                <a:solidFill>
                  <a:schemeClr val="bg1"/>
                </a:solidFill>
                <a:latin typeface="Arial" panose="020B0604020202020204" pitchFamily="34" charset="0"/>
                <a:ea typeface="Arial" panose="020B0604020202020204" pitchFamily="34" charset="0"/>
              </a:rPr>
              <a:t>to</a:t>
            </a:r>
            <a:r>
              <a:rPr lang="en-US" sz="1200" spc="25" dirty="0">
                <a:solidFill>
                  <a:schemeClr val="bg1"/>
                </a:solidFill>
                <a:latin typeface="Arial" panose="020B0604020202020204" pitchFamily="34" charset="0"/>
                <a:ea typeface="Arial" panose="020B0604020202020204" pitchFamily="34" charset="0"/>
              </a:rPr>
              <a:t> </a:t>
            </a:r>
            <a:r>
              <a:rPr lang="en-US" sz="1200" dirty="0">
                <a:solidFill>
                  <a:schemeClr val="bg1"/>
                </a:solidFill>
                <a:latin typeface="Arial" panose="020B0604020202020204" pitchFamily="34" charset="0"/>
                <a:ea typeface="Arial" panose="020B0604020202020204" pitchFamily="34" charset="0"/>
              </a:rPr>
              <a:t>be</a:t>
            </a:r>
            <a:r>
              <a:rPr lang="en-US" sz="1200" spc="-130" dirty="0">
                <a:solidFill>
                  <a:schemeClr val="bg1"/>
                </a:solidFill>
                <a:latin typeface="Arial" panose="020B0604020202020204" pitchFamily="34" charset="0"/>
                <a:ea typeface="Arial" panose="020B0604020202020204" pitchFamily="34" charset="0"/>
              </a:rPr>
              <a:t> </a:t>
            </a:r>
            <a:r>
              <a:rPr lang="en-US" sz="1200" dirty="0">
                <a:solidFill>
                  <a:schemeClr val="bg1"/>
                </a:solidFill>
                <a:latin typeface="Arial" panose="020B0604020202020204" pitchFamily="34" charset="0"/>
                <a:ea typeface="Arial" panose="020B0604020202020204" pitchFamily="34" charset="0"/>
              </a:rPr>
              <a:t>construed</a:t>
            </a:r>
            <a:r>
              <a:rPr lang="en-US" sz="1200" spc="-60" dirty="0">
                <a:solidFill>
                  <a:schemeClr val="bg1"/>
                </a:solidFill>
                <a:latin typeface="Arial" panose="020B0604020202020204" pitchFamily="34" charset="0"/>
                <a:ea typeface="Arial" panose="020B0604020202020204" pitchFamily="34" charset="0"/>
              </a:rPr>
              <a:t> </a:t>
            </a:r>
            <a:r>
              <a:rPr lang="en-US" sz="1200" dirty="0">
                <a:solidFill>
                  <a:schemeClr val="bg1"/>
                </a:solidFill>
                <a:latin typeface="Arial" panose="020B0604020202020204" pitchFamily="34" charset="0"/>
                <a:ea typeface="Arial" panose="020B0604020202020204" pitchFamily="34" charset="0"/>
              </a:rPr>
              <a:t>as</a:t>
            </a:r>
            <a:r>
              <a:rPr lang="en-US" sz="1200" spc="-65" dirty="0">
                <a:solidFill>
                  <a:schemeClr val="bg1"/>
                </a:solidFill>
                <a:latin typeface="Arial" panose="020B0604020202020204" pitchFamily="34" charset="0"/>
                <a:ea typeface="Arial" panose="020B0604020202020204" pitchFamily="34" charset="0"/>
              </a:rPr>
              <a:t> </a:t>
            </a:r>
            <a:r>
              <a:rPr lang="en-US" sz="1200" dirty="0">
                <a:solidFill>
                  <a:schemeClr val="bg1"/>
                </a:solidFill>
                <a:latin typeface="Arial" panose="020B0604020202020204" pitchFamily="34" charset="0"/>
                <a:ea typeface="Arial" panose="020B0604020202020204" pitchFamily="34" charset="0"/>
              </a:rPr>
              <a:t>representing the</a:t>
            </a:r>
            <a:r>
              <a:rPr lang="en-US" sz="1200" spc="-165" dirty="0">
                <a:solidFill>
                  <a:schemeClr val="bg1"/>
                </a:solidFill>
                <a:latin typeface="Arial" panose="020B0604020202020204" pitchFamily="34" charset="0"/>
                <a:ea typeface="Arial" panose="020B0604020202020204" pitchFamily="34" charset="0"/>
              </a:rPr>
              <a:t> </a:t>
            </a:r>
            <a:r>
              <a:rPr lang="en-US" sz="1200" dirty="0">
                <a:solidFill>
                  <a:schemeClr val="bg1"/>
                </a:solidFill>
                <a:latin typeface="Arial" panose="020B0604020202020204" pitchFamily="34" charset="0"/>
                <a:ea typeface="Arial" panose="020B0604020202020204" pitchFamily="34" charset="0"/>
              </a:rPr>
              <a:t>policies</a:t>
            </a:r>
            <a:r>
              <a:rPr lang="en-US" sz="1200" spc="-15" dirty="0">
                <a:solidFill>
                  <a:schemeClr val="bg1"/>
                </a:solidFill>
                <a:latin typeface="Arial" panose="020B0604020202020204" pitchFamily="34" charset="0"/>
                <a:ea typeface="Arial" panose="020B0604020202020204" pitchFamily="34" charset="0"/>
              </a:rPr>
              <a:t> </a:t>
            </a:r>
            <a:r>
              <a:rPr lang="en-US" sz="1200" dirty="0">
                <a:solidFill>
                  <a:schemeClr val="bg1"/>
                </a:solidFill>
                <a:latin typeface="Arial" panose="020B0604020202020204" pitchFamily="34" charset="0"/>
                <a:ea typeface="Arial" panose="020B0604020202020204" pitchFamily="34" charset="0"/>
              </a:rPr>
              <a:t>of</a:t>
            </a:r>
            <a:r>
              <a:rPr lang="en-US" sz="1200" spc="-55" dirty="0">
                <a:solidFill>
                  <a:schemeClr val="bg1"/>
                </a:solidFill>
                <a:latin typeface="Arial" panose="020B0604020202020204" pitchFamily="34" charset="0"/>
                <a:ea typeface="Arial" panose="020B0604020202020204" pitchFamily="34" charset="0"/>
              </a:rPr>
              <a:t> </a:t>
            </a:r>
            <a:r>
              <a:rPr lang="en-US" sz="1200" dirty="0">
                <a:solidFill>
                  <a:schemeClr val="bg1"/>
                </a:solidFill>
                <a:latin typeface="Arial" panose="020B0604020202020204" pitchFamily="34" charset="0"/>
                <a:ea typeface="Arial" panose="020B0604020202020204" pitchFamily="34" charset="0"/>
              </a:rPr>
              <a:t>the</a:t>
            </a:r>
            <a:r>
              <a:rPr lang="en-US" sz="1200" spc="-95" dirty="0">
                <a:solidFill>
                  <a:schemeClr val="bg1"/>
                </a:solidFill>
                <a:latin typeface="Arial" panose="020B0604020202020204" pitchFamily="34" charset="0"/>
                <a:ea typeface="Arial" panose="020B0604020202020204" pitchFamily="34" charset="0"/>
              </a:rPr>
              <a:t> </a:t>
            </a:r>
            <a:r>
              <a:rPr lang="en-US" sz="1200" dirty="0">
                <a:solidFill>
                  <a:schemeClr val="bg1"/>
                </a:solidFill>
                <a:latin typeface="Arial" panose="020B0604020202020204" pitchFamily="34" charset="0"/>
                <a:ea typeface="Arial" panose="020B0604020202020204" pitchFamily="34" charset="0"/>
              </a:rPr>
              <a:t>Beckman Coulter Diagnostics,</a:t>
            </a:r>
            <a:r>
              <a:rPr lang="en-US" sz="1200" spc="-25" dirty="0">
                <a:solidFill>
                  <a:schemeClr val="bg1"/>
                </a:solidFill>
                <a:latin typeface="Arial" panose="020B0604020202020204" pitchFamily="34" charset="0"/>
                <a:ea typeface="Arial" panose="020B0604020202020204" pitchFamily="34" charset="0"/>
              </a:rPr>
              <a:t> </a:t>
            </a:r>
            <a:r>
              <a:rPr lang="en-US" sz="1200" dirty="0">
                <a:solidFill>
                  <a:schemeClr val="bg1"/>
                </a:solidFill>
                <a:latin typeface="Arial" panose="020B0604020202020204" pitchFamily="34" charset="0"/>
                <a:ea typeface="Arial" panose="020B0604020202020204" pitchFamily="34" charset="0"/>
              </a:rPr>
              <a:t>The University of Southern California, or The Association of University Technology Managers. The content is solely for purposes of discussion and illustration, and is not legal</a:t>
            </a:r>
            <a:r>
              <a:rPr lang="en-US" sz="1200" spc="-165" dirty="0">
                <a:solidFill>
                  <a:schemeClr val="bg1"/>
                </a:solidFill>
                <a:latin typeface="Arial" panose="020B0604020202020204" pitchFamily="34" charset="0"/>
                <a:ea typeface="Arial" panose="020B0604020202020204" pitchFamily="34" charset="0"/>
              </a:rPr>
              <a:t> </a:t>
            </a:r>
            <a:r>
              <a:rPr lang="en-US" sz="1200" spc="-15" dirty="0">
                <a:solidFill>
                  <a:schemeClr val="bg1"/>
                </a:solidFill>
                <a:latin typeface="Arial" panose="020B0604020202020204" pitchFamily="34" charset="0"/>
                <a:ea typeface="Arial" panose="020B0604020202020204" pitchFamily="34" charset="0"/>
              </a:rPr>
              <a:t>advice.</a:t>
            </a:r>
            <a:endParaRPr lang="en-US" sz="1200" dirty="0">
              <a:solidFill>
                <a:schemeClr val="bg1"/>
              </a:solidFill>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466543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5E4A9CB4-EE3E-4345-AEA6-639768DC85D0}" type="slidenum">
              <a:rPr lang="en-US" smtClean="0"/>
              <a:pPr>
                <a:defRPr/>
              </a:pPr>
              <a:t>4</a:t>
            </a:fld>
            <a:endParaRPr lang="en-US"/>
          </a:p>
        </p:txBody>
      </p:sp>
      <p:sp>
        <p:nvSpPr>
          <p:cNvPr id="5" name="TextBox 4"/>
          <p:cNvSpPr txBox="1"/>
          <p:nvPr/>
        </p:nvSpPr>
        <p:spPr>
          <a:xfrm>
            <a:off x="2743200" y="996125"/>
            <a:ext cx="6027031" cy="3785652"/>
          </a:xfrm>
          <a:prstGeom prst="rect">
            <a:avLst/>
          </a:prstGeom>
          <a:noFill/>
        </p:spPr>
        <p:txBody>
          <a:bodyPr wrap="square" rtlCol="0">
            <a:spAutoFit/>
          </a:bodyPr>
          <a:lstStyle/>
          <a:p>
            <a:r>
              <a:rPr lang="en-US" sz="1200" b="1" dirty="0">
                <a:solidFill>
                  <a:schemeClr val="bg1"/>
                </a:solidFill>
              </a:rPr>
              <a:t>Traci Libby </a:t>
            </a:r>
            <a:r>
              <a:rPr lang="en-US" sz="1200" dirty="0">
                <a:solidFill>
                  <a:schemeClr val="bg1"/>
                </a:solidFill>
              </a:rPr>
              <a:t>is the Director of Open Innovation for Beckman Coulter Diagnostics, a Danaher Company.  In this capacity, she has global responsibility for the company’s external partnerships, including intellectual property licensing, collaborative development partnerships, strategic alliances, distribution relationships, and other non-M&amp;A partnering transactions.  Prior to her role at Beckman Coulter, Traci was Director of Licensing and Innovation Partnerships at </a:t>
            </a:r>
            <a:r>
              <a:rPr lang="en-US" sz="1200" dirty="0" err="1">
                <a:solidFill>
                  <a:schemeClr val="bg1"/>
                </a:solidFill>
              </a:rPr>
              <a:t>Thermo</a:t>
            </a:r>
            <a:r>
              <a:rPr lang="en-US" sz="1200" dirty="0">
                <a:solidFill>
                  <a:schemeClr val="bg1"/>
                </a:solidFill>
              </a:rPr>
              <a:t> Fisher Scientific (Life Technologies / Invitrogen) for 17 years, where she was responsible for intellectual property in-licensing, sponsored development partnerships, external technology sourcing and asset acquisition, as well as oversight of license compliance activities. </a:t>
            </a:r>
          </a:p>
          <a:p>
            <a:endParaRPr lang="en-US" sz="1200" dirty="0">
              <a:solidFill>
                <a:schemeClr val="bg1"/>
              </a:solidFill>
            </a:endParaRPr>
          </a:p>
          <a:p>
            <a:r>
              <a:rPr lang="en-US" sz="1200" dirty="0">
                <a:solidFill>
                  <a:schemeClr val="bg1"/>
                </a:solidFill>
              </a:rPr>
              <a:t>Throughout her career, Traci has fostered innovation as a key growth driver across the global life science and healthcare community, enabling the application of cutting-edge technologies to meet key customer needs in the research, diagnostic, and applied life science markets. She is a member of LES, AUTM, the CONNECT Commercialization Council, and the BIO Technology Transfer Committee. Traci obtained her undergraduate degree in biochemistry and cell biology at the University of California, San Diego, and did her graduate studies in molecular and cell biology at San Diego State University.  She brings over 25 years of industry experience, spanning innovation development, intellectual property strategy, product management and marketing, and partnering for successful commercialization.</a:t>
            </a:r>
          </a:p>
        </p:txBody>
      </p:sp>
      <p:pic>
        <p:nvPicPr>
          <p:cNvPr id="8" name="Picture 7"/>
          <p:cNvPicPr>
            <a:picLocks noChangeAspect="1"/>
          </p:cNvPicPr>
          <p:nvPr/>
        </p:nvPicPr>
        <p:blipFill>
          <a:blip r:embed="rId2"/>
          <a:stretch>
            <a:fillRect/>
          </a:stretch>
        </p:blipFill>
        <p:spPr>
          <a:xfrm>
            <a:off x="466795" y="1393707"/>
            <a:ext cx="1737861" cy="1737861"/>
          </a:xfrm>
          <a:prstGeom prst="rect">
            <a:avLst/>
          </a:prstGeom>
        </p:spPr>
      </p:pic>
      <p:sp>
        <p:nvSpPr>
          <p:cNvPr id="9" name="TextBox 8"/>
          <p:cNvSpPr txBox="1"/>
          <p:nvPr/>
        </p:nvSpPr>
        <p:spPr>
          <a:xfrm>
            <a:off x="381000" y="3257550"/>
            <a:ext cx="2182962" cy="461665"/>
          </a:xfrm>
          <a:prstGeom prst="rect">
            <a:avLst/>
          </a:prstGeom>
          <a:noFill/>
        </p:spPr>
        <p:txBody>
          <a:bodyPr wrap="square" rtlCol="0">
            <a:spAutoFit/>
          </a:bodyPr>
          <a:lstStyle/>
          <a:p>
            <a:r>
              <a:rPr lang="en-US" sz="1200" dirty="0">
                <a:solidFill>
                  <a:schemeClr val="bg1"/>
                </a:solidFill>
              </a:rPr>
              <a:t>Traci Libby, CLP</a:t>
            </a:r>
          </a:p>
          <a:p>
            <a:r>
              <a:rPr lang="en-US" sz="1200" dirty="0">
                <a:solidFill>
                  <a:schemeClr val="bg1"/>
                </a:solidFill>
              </a:rPr>
              <a:t>TLLIBBY01@Beckman.com</a:t>
            </a:r>
          </a:p>
        </p:txBody>
      </p:sp>
    </p:spTree>
    <p:extLst>
      <p:ext uri="{BB962C8B-B14F-4D97-AF65-F5344CB8AC3E}">
        <p14:creationId xmlns:p14="http://schemas.microsoft.com/office/powerpoint/2010/main" val="3988478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5E4A9CB4-EE3E-4345-AEA6-639768DC85D0}" type="slidenum">
              <a:rPr lang="en-US" smtClean="0"/>
              <a:pPr>
                <a:defRPr/>
              </a:pPr>
              <a:t>5</a:t>
            </a:fld>
            <a:endParaRPr lang="en-US"/>
          </a:p>
        </p:txBody>
      </p:sp>
      <p:pic>
        <p:nvPicPr>
          <p:cNvPr id="5" name="Picture 4"/>
          <p:cNvPicPr>
            <a:picLocks noChangeAspect="1"/>
          </p:cNvPicPr>
          <p:nvPr/>
        </p:nvPicPr>
        <p:blipFill>
          <a:blip r:embed="rId2"/>
          <a:stretch>
            <a:fillRect/>
          </a:stretch>
        </p:blipFill>
        <p:spPr>
          <a:xfrm>
            <a:off x="466795" y="1388286"/>
            <a:ext cx="1650903" cy="1822125"/>
          </a:xfrm>
          <a:prstGeom prst="rect">
            <a:avLst/>
          </a:prstGeom>
        </p:spPr>
      </p:pic>
      <p:sp>
        <p:nvSpPr>
          <p:cNvPr id="8" name="TextBox 7"/>
          <p:cNvSpPr txBox="1"/>
          <p:nvPr/>
        </p:nvSpPr>
        <p:spPr>
          <a:xfrm>
            <a:off x="533400" y="3235783"/>
            <a:ext cx="1849240" cy="461665"/>
          </a:xfrm>
          <a:prstGeom prst="rect">
            <a:avLst/>
          </a:prstGeom>
          <a:noFill/>
        </p:spPr>
        <p:txBody>
          <a:bodyPr wrap="square" rtlCol="0">
            <a:spAutoFit/>
          </a:bodyPr>
          <a:lstStyle/>
          <a:p>
            <a:r>
              <a:rPr lang="en-US" sz="1200" dirty="0">
                <a:solidFill>
                  <a:schemeClr val="bg1"/>
                </a:solidFill>
              </a:rPr>
              <a:t>Jennifer Dyer, CLP</a:t>
            </a:r>
          </a:p>
          <a:p>
            <a:r>
              <a:rPr lang="en-US" sz="1200" dirty="0">
                <a:solidFill>
                  <a:schemeClr val="bg1"/>
                </a:solidFill>
              </a:rPr>
              <a:t>DyerJ@usc.edu</a:t>
            </a:r>
          </a:p>
        </p:txBody>
      </p:sp>
      <p:sp>
        <p:nvSpPr>
          <p:cNvPr id="9" name="Text Placeholder 8"/>
          <p:cNvSpPr txBox="1">
            <a:spLocks noGrp="1"/>
          </p:cNvSpPr>
          <p:nvPr>
            <p:ph type="body" idx="1"/>
          </p:nvPr>
        </p:nvSpPr>
        <p:spPr>
          <a:xfrm>
            <a:off x="2382838" y="971550"/>
            <a:ext cx="6127750" cy="2751522"/>
          </a:xfrm>
          <a:prstGeom prst="rect">
            <a:avLst/>
          </a:prstGeom>
          <a:noFill/>
        </p:spPr>
        <p:txBody>
          <a:bodyPr wrap="square" rtlCol="0">
            <a:spAutoFit/>
          </a:bodyPr>
          <a:lstStyle/>
          <a:p>
            <a:r>
              <a:rPr lang="en-US" sz="1200" b="1" dirty="0">
                <a:solidFill>
                  <a:schemeClr val="bg1"/>
                </a:solidFill>
              </a:rPr>
              <a:t>Jennifer Dyer </a:t>
            </a:r>
            <a:r>
              <a:rPr lang="en-US" sz="1200" dirty="0">
                <a:solidFill>
                  <a:schemeClr val="bg1"/>
                </a:solidFill>
              </a:rPr>
              <a:t>is the</a:t>
            </a:r>
            <a:r>
              <a:rPr lang="en-US" sz="1200" b="1" dirty="0">
                <a:solidFill>
                  <a:schemeClr val="bg1"/>
                </a:solidFill>
              </a:rPr>
              <a:t> </a:t>
            </a:r>
            <a:r>
              <a:rPr lang="en-US" sz="1200" dirty="0">
                <a:solidFill>
                  <a:schemeClr val="bg1"/>
                </a:solidFill>
              </a:rPr>
              <a:t>Executive Director of the USC Stevens Center for Innovation, a university-wide resource for USC innovators designed to harness and advance the creative thinking and breakthrough research at USC for societal impact beyond traditional academic means.  She leads a team of 27 who manage university-owned IP stemming from nearly $700 million in annual research funding in all areas of the University including medicine, engineering, sciences and the arts.  USC Stevens focuses on the licensing of technologies, expanding industry collaborations, supporting start-ups and entrepreneurial programs for students and faculty.  </a:t>
            </a:r>
          </a:p>
          <a:p>
            <a:r>
              <a:rPr lang="en-US" sz="1200" dirty="0">
                <a:solidFill>
                  <a:schemeClr val="bg1"/>
                </a:solidFill>
              </a:rPr>
              <a:t> </a:t>
            </a:r>
          </a:p>
          <a:p>
            <a:r>
              <a:rPr lang="en-US" sz="1200" dirty="0">
                <a:solidFill>
                  <a:schemeClr val="bg1"/>
                </a:solidFill>
              </a:rPr>
              <a:t>Jennifer has more than 25 years of experience and a strong record of success in technology commercialization, including serving as Director of Technology Development at The Scripps Research Institute and as a Corporate Development Consultant at Life Technologies Corporation (now </a:t>
            </a:r>
            <a:r>
              <a:rPr lang="en-US" sz="1200" dirty="0" err="1">
                <a:solidFill>
                  <a:schemeClr val="bg1"/>
                </a:solidFill>
              </a:rPr>
              <a:t>Thermo</a:t>
            </a:r>
            <a:r>
              <a:rPr lang="en-US" sz="1200" dirty="0">
                <a:solidFill>
                  <a:schemeClr val="bg1"/>
                </a:solidFill>
              </a:rPr>
              <a:t> Fisher). Her experience includes supervising more than 1000 agreement negotiations for intellectual property rights.</a:t>
            </a:r>
          </a:p>
        </p:txBody>
      </p:sp>
    </p:spTree>
    <p:extLst>
      <p:ext uri="{BB962C8B-B14F-4D97-AF65-F5344CB8AC3E}">
        <p14:creationId xmlns:p14="http://schemas.microsoft.com/office/powerpoint/2010/main" val="1948423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0375" y="57150"/>
            <a:ext cx="8534400" cy="609600"/>
          </a:xfrm>
        </p:spPr>
        <p:txBody>
          <a:bodyPr/>
          <a:lstStyle/>
          <a:p>
            <a:r>
              <a:rPr lang="en-US" dirty="0"/>
              <a:t>Today’s Agenda</a:t>
            </a:r>
          </a:p>
        </p:txBody>
      </p:sp>
      <p:sp>
        <p:nvSpPr>
          <p:cNvPr id="4" name="Slide Number Placeholder 3"/>
          <p:cNvSpPr>
            <a:spLocks noGrp="1"/>
          </p:cNvSpPr>
          <p:nvPr>
            <p:ph type="sldNum" sz="quarter" idx="18"/>
          </p:nvPr>
        </p:nvSpPr>
        <p:spPr/>
        <p:txBody>
          <a:bodyPr/>
          <a:lstStyle/>
          <a:p>
            <a:pPr>
              <a:defRPr/>
            </a:pPr>
            <a:fld id="{F206097F-5948-4D8B-9C46-FF84751C6524}" type="slidenum">
              <a:rPr lang="en-US" smtClean="0"/>
              <a:pPr>
                <a:defRPr/>
              </a:pPr>
              <a:t>6</a:t>
            </a:fld>
            <a:endParaRPr lang="en-US"/>
          </a:p>
        </p:txBody>
      </p:sp>
      <p:sp>
        <p:nvSpPr>
          <p:cNvPr id="7" name="Text Placeholder 6"/>
          <p:cNvSpPr txBox="1">
            <a:spLocks noGrp="1"/>
          </p:cNvSpPr>
          <p:nvPr>
            <p:ph type="body" sz="quarter" idx="17"/>
          </p:nvPr>
        </p:nvSpPr>
        <p:spPr>
          <a:xfrm>
            <a:off x="457200" y="891097"/>
            <a:ext cx="8001000" cy="3884140"/>
          </a:xfrm>
          <a:prstGeom prst="rect">
            <a:avLst/>
          </a:prstGeom>
          <a:noFill/>
        </p:spPr>
        <p:txBody>
          <a:bodyPr wrap="square" rtlCol="0">
            <a:spAutoFit/>
          </a:bodyPr>
          <a:lstStyle/>
          <a:p>
            <a:r>
              <a:rPr lang="en-US" sz="1600" dirty="0"/>
              <a:t>Why License?</a:t>
            </a:r>
          </a:p>
          <a:p>
            <a:pPr marL="0" indent="0">
              <a:buNone/>
            </a:pPr>
            <a:r>
              <a:rPr lang="en-US" sz="1600" dirty="0"/>
              <a:t>	Types of Licensees and their motivations for licensing</a:t>
            </a:r>
          </a:p>
          <a:p>
            <a:pPr marL="0" indent="0">
              <a:buNone/>
            </a:pPr>
            <a:r>
              <a:rPr lang="en-US" sz="1600" dirty="0"/>
              <a:t>	Alternatives to Licensing</a:t>
            </a:r>
          </a:p>
          <a:p>
            <a:pPr marL="0" indent="0">
              <a:buNone/>
            </a:pPr>
            <a:r>
              <a:rPr lang="en-US" sz="1600" dirty="0"/>
              <a:t>		</a:t>
            </a:r>
          </a:p>
          <a:p>
            <a:r>
              <a:rPr lang="en-US" sz="1600" dirty="0"/>
              <a:t>Developing the Licensing Strategy</a:t>
            </a:r>
          </a:p>
          <a:p>
            <a:pPr marL="0" indent="0">
              <a:buNone/>
            </a:pPr>
            <a:r>
              <a:rPr lang="en-US" sz="1600" dirty="0"/>
              <a:t>	Capturing Value and the Long View</a:t>
            </a:r>
          </a:p>
          <a:p>
            <a:pPr marL="0" indent="0">
              <a:buNone/>
            </a:pPr>
            <a:endParaRPr lang="en-US" sz="1600" dirty="0"/>
          </a:p>
          <a:p>
            <a:r>
              <a:rPr lang="en-US" sz="1600" dirty="0"/>
              <a:t>Key Business Issues</a:t>
            </a:r>
          </a:p>
          <a:p>
            <a:pPr marL="0" indent="0">
              <a:buNone/>
            </a:pPr>
            <a:r>
              <a:rPr lang="en-US" sz="1600" dirty="0"/>
              <a:t>	Rights, Financials, Control, Diligence, Enforcement, Reporting</a:t>
            </a:r>
          </a:p>
          <a:p>
            <a:pPr marL="0" indent="0">
              <a:buNone/>
            </a:pPr>
            <a:r>
              <a:rPr lang="en-US" sz="1600" dirty="0"/>
              <a:t>	Equity</a:t>
            </a:r>
          </a:p>
          <a:p>
            <a:pPr marL="0" indent="0">
              <a:buNone/>
            </a:pPr>
            <a:r>
              <a:rPr lang="en-US" sz="1600" dirty="0"/>
              <a:t>	Tips for interacting with Industry</a:t>
            </a:r>
          </a:p>
          <a:p>
            <a:pPr marL="0" indent="0">
              <a:buNone/>
            </a:pPr>
            <a:endParaRPr lang="en-US" sz="1600" dirty="0"/>
          </a:p>
          <a:p>
            <a:r>
              <a:rPr lang="en-US" sz="1600" dirty="0"/>
              <a:t>The license is signed.  Now what?</a:t>
            </a:r>
          </a:p>
        </p:txBody>
      </p:sp>
    </p:spTree>
    <p:extLst>
      <p:ext uri="{BB962C8B-B14F-4D97-AF65-F5344CB8AC3E}">
        <p14:creationId xmlns:p14="http://schemas.microsoft.com/office/powerpoint/2010/main" val="3662856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199502"/>
            <a:ext cx="8839200" cy="609600"/>
          </a:xfrm>
        </p:spPr>
        <p:txBody>
          <a:bodyPr/>
          <a:lstStyle/>
          <a:p>
            <a:r>
              <a:rPr lang="en-US" dirty="0"/>
              <a:t>The Basics -- What is a License?</a:t>
            </a:r>
          </a:p>
        </p:txBody>
      </p:sp>
      <p:sp>
        <p:nvSpPr>
          <p:cNvPr id="4" name="Slide Number Placeholder 3"/>
          <p:cNvSpPr>
            <a:spLocks noGrp="1"/>
          </p:cNvSpPr>
          <p:nvPr>
            <p:ph type="sldNum" sz="quarter" idx="18"/>
          </p:nvPr>
        </p:nvSpPr>
        <p:spPr/>
        <p:txBody>
          <a:bodyPr/>
          <a:lstStyle/>
          <a:p>
            <a:pPr>
              <a:defRPr/>
            </a:pPr>
            <a:fld id="{F206097F-5948-4D8B-9C46-FF84751C6524}" type="slidenum">
              <a:rPr lang="en-US" smtClean="0"/>
              <a:pPr>
                <a:defRPr/>
              </a:pPr>
              <a:t>7</a:t>
            </a:fld>
            <a:endParaRPr lang="en-US"/>
          </a:p>
        </p:txBody>
      </p:sp>
      <p:sp>
        <p:nvSpPr>
          <p:cNvPr id="7" name="Text Placeholder 6"/>
          <p:cNvSpPr txBox="1">
            <a:spLocks noGrp="1"/>
          </p:cNvSpPr>
          <p:nvPr>
            <p:ph type="body" sz="quarter" idx="17"/>
          </p:nvPr>
        </p:nvSpPr>
        <p:spPr>
          <a:xfrm>
            <a:off x="381000" y="1047750"/>
            <a:ext cx="8001000" cy="2554545"/>
          </a:xfrm>
          <a:prstGeom prst="rect">
            <a:avLst/>
          </a:prstGeom>
          <a:noFill/>
        </p:spPr>
        <p:txBody>
          <a:bodyPr wrap="square" rtlCol="0">
            <a:spAutoFit/>
          </a:bodyPr>
          <a:lstStyle/>
          <a:p>
            <a:pPr marL="285750" indent="-285750"/>
            <a:endParaRPr lang="en-US" sz="1600" dirty="0"/>
          </a:p>
          <a:p>
            <a:pPr marL="285750" indent="-285750"/>
            <a:r>
              <a:rPr lang="en-US" sz="1600" dirty="0"/>
              <a:t>An agreement in which rights are granted to a party under a patent, biological materials, copyright, or other intellectual property</a:t>
            </a:r>
          </a:p>
          <a:p>
            <a:pPr marL="285750" indent="-285750"/>
            <a:endParaRPr lang="en-US" sz="1600" dirty="0"/>
          </a:p>
          <a:p>
            <a:pPr marL="285750" indent="-285750"/>
            <a:r>
              <a:rPr lang="en-US" sz="1600" dirty="0"/>
              <a:t>A patent provides an ability to EXCLUDE another party from practicing the patented subject matter in a territory in which the patent is ISSUED (Right to Block)</a:t>
            </a:r>
          </a:p>
          <a:p>
            <a:pPr marL="285750" indent="-285750"/>
            <a:endParaRPr lang="en-US" sz="1600" dirty="0"/>
          </a:p>
          <a:p>
            <a:pPr marL="285750" indent="-285750"/>
            <a:r>
              <a:rPr lang="en-US" sz="1600" dirty="0"/>
              <a:t>It does NOT guarantee that the subject matter can be practiced without infringing someone else’s patent. (FTO)</a:t>
            </a:r>
          </a:p>
        </p:txBody>
      </p:sp>
    </p:spTree>
    <p:extLst>
      <p:ext uri="{BB962C8B-B14F-4D97-AF65-F5344CB8AC3E}">
        <p14:creationId xmlns:p14="http://schemas.microsoft.com/office/powerpoint/2010/main" val="1105633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Why License?</a:t>
            </a:r>
          </a:p>
        </p:txBody>
      </p:sp>
      <p:sp>
        <p:nvSpPr>
          <p:cNvPr id="4" name="Slide Number Placeholder 3"/>
          <p:cNvSpPr>
            <a:spLocks noGrp="1"/>
          </p:cNvSpPr>
          <p:nvPr>
            <p:ph type="sldNum" sz="quarter" idx="18"/>
          </p:nvPr>
        </p:nvSpPr>
        <p:spPr/>
        <p:txBody>
          <a:bodyPr/>
          <a:lstStyle/>
          <a:p>
            <a:pPr>
              <a:defRPr/>
            </a:pPr>
            <a:fld id="{F206097F-5948-4D8B-9C46-FF84751C6524}" type="slidenum">
              <a:rPr lang="en-US" smtClean="0"/>
              <a:pPr>
                <a:defRPr/>
              </a:pPr>
              <a:t>8</a:t>
            </a:fld>
            <a:endParaRPr lang="en-US"/>
          </a:p>
        </p:txBody>
      </p:sp>
      <p:sp>
        <p:nvSpPr>
          <p:cNvPr id="7" name="Text Placeholder 6"/>
          <p:cNvSpPr txBox="1">
            <a:spLocks noGrp="1"/>
          </p:cNvSpPr>
          <p:nvPr>
            <p:ph type="body" sz="quarter" idx="17"/>
          </p:nvPr>
        </p:nvSpPr>
        <p:spPr>
          <a:xfrm>
            <a:off x="457200" y="1053289"/>
            <a:ext cx="8001000" cy="3693319"/>
          </a:xfrm>
          <a:prstGeom prst="rect">
            <a:avLst/>
          </a:prstGeom>
          <a:noFill/>
        </p:spPr>
        <p:txBody>
          <a:bodyPr wrap="square" rtlCol="0">
            <a:spAutoFit/>
          </a:bodyPr>
          <a:lstStyle/>
          <a:p>
            <a:pPr marL="0" indent="0">
              <a:buNone/>
            </a:pPr>
            <a:r>
              <a:rPr lang="en-US" sz="1800" dirty="0"/>
              <a:t>An Academic View</a:t>
            </a:r>
          </a:p>
          <a:p>
            <a:endParaRPr lang="en-US" sz="1800" dirty="0"/>
          </a:p>
          <a:p>
            <a:pPr marL="285750" indent="-285750"/>
            <a:r>
              <a:rPr lang="en-US" sz="1800" dirty="0"/>
              <a:t>Disseminate academic knowledge for the public good</a:t>
            </a:r>
          </a:p>
          <a:p>
            <a:pPr marL="285750" indent="-285750"/>
            <a:endParaRPr lang="en-US" sz="1800" dirty="0"/>
          </a:p>
          <a:p>
            <a:pPr marL="285750" indent="-285750"/>
            <a:r>
              <a:rPr lang="en-US" sz="1800" dirty="0"/>
              <a:t>Economic Development</a:t>
            </a:r>
          </a:p>
          <a:p>
            <a:pPr marL="285750" indent="-285750"/>
            <a:endParaRPr lang="en-US" sz="1800" dirty="0"/>
          </a:p>
          <a:p>
            <a:pPr marL="285750" indent="-285750"/>
            <a:r>
              <a:rPr lang="en-US" sz="1800" dirty="0"/>
              <a:t>Generate funding for the institution</a:t>
            </a:r>
          </a:p>
          <a:p>
            <a:pPr marL="285750" indent="-285750"/>
            <a:endParaRPr lang="en-US" sz="1800" dirty="0"/>
          </a:p>
          <a:p>
            <a:pPr marL="285750" indent="-285750"/>
            <a:r>
              <a:rPr lang="en-US" sz="1800" dirty="0"/>
              <a:t>Satisfy institutional metrics</a:t>
            </a:r>
          </a:p>
          <a:p>
            <a:pPr marL="285750" indent="-285750"/>
            <a:endParaRPr lang="en-US" sz="1800" dirty="0"/>
          </a:p>
          <a:p>
            <a:pPr marL="285750" indent="-285750"/>
            <a:r>
              <a:rPr lang="en-US" sz="1800" dirty="0"/>
              <a:t>PI-driven factors / Faculty Retention</a:t>
            </a:r>
          </a:p>
        </p:txBody>
      </p:sp>
    </p:spTree>
    <p:extLst>
      <p:ext uri="{BB962C8B-B14F-4D97-AF65-F5344CB8AC3E}">
        <p14:creationId xmlns:p14="http://schemas.microsoft.com/office/powerpoint/2010/main" val="2623655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License?</a:t>
            </a:r>
          </a:p>
        </p:txBody>
      </p:sp>
      <p:sp>
        <p:nvSpPr>
          <p:cNvPr id="4" name="Slide Number Placeholder 3"/>
          <p:cNvSpPr>
            <a:spLocks noGrp="1"/>
          </p:cNvSpPr>
          <p:nvPr>
            <p:ph type="sldNum" sz="quarter" idx="18"/>
          </p:nvPr>
        </p:nvSpPr>
        <p:spPr/>
        <p:txBody>
          <a:bodyPr/>
          <a:lstStyle/>
          <a:p>
            <a:pPr>
              <a:defRPr/>
            </a:pPr>
            <a:fld id="{2245564B-C427-4454-B3B6-B3BC26C22C03}" type="slidenum">
              <a:rPr lang="en-US" smtClean="0"/>
              <a:pPr>
                <a:defRPr/>
              </a:pPr>
              <a:t>9</a:t>
            </a:fld>
            <a:endParaRPr lang="en-US"/>
          </a:p>
        </p:txBody>
      </p:sp>
      <p:sp>
        <p:nvSpPr>
          <p:cNvPr id="7" name="Rectangle 6"/>
          <p:cNvSpPr/>
          <p:nvPr/>
        </p:nvSpPr>
        <p:spPr>
          <a:xfrm>
            <a:off x="152400" y="924863"/>
            <a:ext cx="8991600" cy="3785652"/>
          </a:xfrm>
          <a:prstGeom prst="rect">
            <a:avLst/>
          </a:prstGeom>
        </p:spPr>
        <p:txBody>
          <a:bodyPr wrap="square">
            <a:spAutoFit/>
          </a:bodyPr>
          <a:lstStyle/>
          <a:p>
            <a:r>
              <a:rPr lang="en-US" sz="1600" dirty="0"/>
              <a:t>An Industry View</a:t>
            </a:r>
          </a:p>
          <a:p>
            <a:endParaRPr lang="en-US" sz="1600" dirty="0"/>
          </a:p>
          <a:p>
            <a:r>
              <a:rPr lang="en-US" sz="1600" dirty="0"/>
              <a:t>Exclusive:</a:t>
            </a:r>
          </a:p>
          <a:p>
            <a:pPr marL="285750" indent="-285750">
              <a:buFont typeface="Arial" panose="020B0604020202020204" pitchFamily="34" charset="0"/>
              <a:buChar char="•"/>
            </a:pPr>
            <a:r>
              <a:rPr lang="en-US" sz="1600" dirty="0"/>
              <a:t>	Gain a territory-specific competitive advantage for product commercialization</a:t>
            </a:r>
          </a:p>
          <a:p>
            <a:r>
              <a:rPr lang="en-US" sz="1600" dirty="0"/>
              <a:t>		Potential for improved profitability through decreased competitive 			pressure</a:t>
            </a:r>
          </a:p>
          <a:p>
            <a:r>
              <a:rPr lang="en-US" sz="1600" dirty="0"/>
              <a:t>		Ability to exclude competitors</a:t>
            </a:r>
          </a:p>
          <a:p>
            <a:pPr marL="285750" indent="-285750">
              <a:buFont typeface="Arial" panose="020B0604020202020204" pitchFamily="34" charset="0"/>
              <a:buChar char="•"/>
            </a:pPr>
            <a:r>
              <a:rPr lang="en-US" sz="1600" dirty="0"/>
              <a:t>	Generate sublicensing revenue / Defensive value</a:t>
            </a:r>
          </a:p>
          <a:p>
            <a:pPr marL="285750" indent="-285750">
              <a:buFont typeface="Arial" panose="020B0604020202020204" pitchFamily="34" charset="0"/>
              <a:buChar char="•"/>
            </a:pPr>
            <a:r>
              <a:rPr lang="en-US" sz="1600" dirty="0"/>
              <a:t>	Potentially reduce product development time (speed to market)</a:t>
            </a:r>
          </a:p>
          <a:p>
            <a:pPr marL="285750" indent="-285750">
              <a:buFont typeface="Arial" panose="020B0604020202020204" pitchFamily="34" charset="0"/>
              <a:buChar char="•"/>
            </a:pPr>
            <a:r>
              <a:rPr lang="en-US" sz="1600" dirty="0"/>
              <a:t>	Display a larger IP portfolio to prospective investors (start-ups)</a:t>
            </a:r>
          </a:p>
          <a:p>
            <a:pPr marL="285750" indent="-285750">
              <a:buFont typeface="Arial" panose="020B0604020202020204" pitchFamily="34" charset="0"/>
              <a:buChar char="•"/>
            </a:pPr>
            <a:r>
              <a:rPr lang="en-US" sz="1600" dirty="0"/>
              <a:t>	Gain a strategic or financial advantage when planning to license other pieces of 	subordinate IP</a:t>
            </a:r>
          </a:p>
          <a:p>
            <a:r>
              <a:rPr lang="en-US" sz="1600" dirty="0"/>
              <a:t>	</a:t>
            </a:r>
          </a:p>
          <a:p>
            <a:r>
              <a:rPr lang="en-US" sz="1600" dirty="0"/>
              <a:t>Non-exclusive:</a:t>
            </a:r>
          </a:p>
          <a:p>
            <a:pPr marL="285750" indent="-285750">
              <a:buFont typeface="Arial" panose="020B0604020202020204" pitchFamily="34" charset="0"/>
              <a:buChar char="•"/>
            </a:pPr>
            <a:r>
              <a:rPr lang="en-US" sz="1600" dirty="0"/>
              <a:t>	Mitigate Risk – Non-exclusive freedom-to-operate licenses</a:t>
            </a:r>
          </a:p>
        </p:txBody>
      </p:sp>
    </p:spTree>
    <p:extLst>
      <p:ext uri="{BB962C8B-B14F-4D97-AF65-F5344CB8AC3E}">
        <p14:creationId xmlns:p14="http://schemas.microsoft.com/office/powerpoint/2010/main" val="3922160434"/>
      </p:ext>
    </p:extLst>
  </p:cSld>
  <p:clrMapOvr>
    <a:masterClrMapping/>
  </p:clrMapOvr>
</p:sld>
</file>

<file path=ppt/theme/theme1.xml><?xml version="1.0" encoding="utf-8"?>
<a:theme xmlns:a="http://schemas.openxmlformats.org/drawingml/2006/main" name="169466582 AUTM201620 AM18 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pot [Compatibility Mode]" id="{C29B09B6-EABC-4815-AC02-0341C629ABF8}" vid="{15F5AE96-6A35-4092-83CB-896C62FF6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92</TotalTime>
  <Words>1496</Words>
  <Application>Microsoft Macintosh PowerPoint</Application>
  <PresentationFormat>On-screen Show (16:9)</PresentationFormat>
  <Paragraphs>351</Paragraphs>
  <Slides>29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Calibri</vt:lpstr>
      <vt:lpstr>169466582 AUTM201620 AM18 PPT</vt:lpstr>
      <vt:lpstr>PowerPoint Presentation</vt:lpstr>
      <vt:lpstr>The Business Side of the License </vt:lpstr>
      <vt:lpstr>The following presentation is not to be construed as representing the policies of the Beckman Coulter Diagnostics, The University of Southern California, or The Association of University Technology Managers. The content is solely for purposes of discussion and illustration, and is not legal advice.</vt:lpstr>
      <vt:lpstr>PowerPoint Presentation</vt:lpstr>
      <vt:lpstr>PowerPoint Presentation</vt:lpstr>
      <vt:lpstr>Today’s Agenda</vt:lpstr>
      <vt:lpstr>The Basics -- What is a License?</vt:lpstr>
      <vt:lpstr>Why License?</vt:lpstr>
      <vt:lpstr>Why License?</vt:lpstr>
      <vt:lpstr>Types of Licensees and Their Motivations for Licensing</vt:lpstr>
      <vt:lpstr>Alternatives to Licensing</vt:lpstr>
      <vt:lpstr>Developing the Licensing Strategy - Capturing Value and the Long View</vt:lpstr>
      <vt:lpstr>UnderstandING the Licensee’s Business Model</vt:lpstr>
      <vt:lpstr>UnderstandING the Licensee’s Business Model (Continued)</vt:lpstr>
      <vt:lpstr>Financial Components of a License</vt:lpstr>
      <vt:lpstr>Equity Components in a license</vt:lpstr>
      <vt:lpstr>Key Business Issues</vt:lpstr>
      <vt:lpstr>Key Business Issues - Continued</vt:lpstr>
      <vt:lpstr>Key Business Issues - Continued</vt:lpstr>
      <vt:lpstr>Key Business Issues - Continued</vt:lpstr>
      <vt:lpstr>Tips for interacting with industry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AMaas</dc:creator>
  <cp:lastModifiedBy>Jennifer Dyer</cp:lastModifiedBy>
  <cp:revision>21</cp:revision>
  <dcterms:created xsi:type="dcterms:W3CDTF">2017-09-22T16:01:36Z</dcterms:created>
  <dcterms:modified xsi:type="dcterms:W3CDTF">2018-02-23T22:05:46Z</dcterms:modified>
</cp:coreProperties>
</file>