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1" r:id="rId3"/>
  </p:sldMasterIdLst>
  <p:notesMasterIdLst>
    <p:notesMasterId r:id="rId41"/>
  </p:notesMasterIdLst>
  <p:handoutMasterIdLst>
    <p:handoutMasterId r:id="rId42"/>
  </p:handoutMasterIdLst>
  <p:sldIdLst>
    <p:sldId id="256" r:id="rId4"/>
    <p:sldId id="257" r:id="rId5"/>
    <p:sldId id="260" r:id="rId6"/>
    <p:sldId id="270" r:id="rId7"/>
    <p:sldId id="292" r:id="rId8"/>
    <p:sldId id="293" r:id="rId9"/>
    <p:sldId id="294" r:id="rId10"/>
    <p:sldId id="267" r:id="rId11"/>
    <p:sldId id="268" r:id="rId12"/>
    <p:sldId id="295" r:id="rId13"/>
    <p:sldId id="271" r:id="rId14"/>
    <p:sldId id="274" r:id="rId15"/>
    <p:sldId id="285" r:id="rId16"/>
    <p:sldId id="266" r:id="rId17"/>
    <p:sldId id="262" r:id="rId18"/>
    <p:sldId id="265" r:id="rId19"/>
    <p:sldId id="264" r:id="rId20"/>
    <p:sldId id="288" r:id="rId21"/>
    <p:sldId id="276" r:id="rId22"/>
    <p:sldId id="277" r:id="rId23"/>
    <p:sldId id="296" r:id="rId24"/>
    <p:sldId id="278" r:id="rId25"/>
    <p:sldId id="279" r:id="rId26"/>
    <p:sldId id="297" r:id="rId27"/>
    <p:sldId id="280" r:id="rId28"/>
    <p:sldId id="287" r:id="rId29"/>
    <p:sldId id="281" r:id="rId30"/>
    <p:sldId id="286" r:id="rId31"/>
    <p:sldId id="282" r:id="rId32"/>
    <p:sldId id="291" r:id="rId33"/>
    <p:sldId id="289" r:id="rId34"/>
    <p:sldId id="290" r:id="rId35"/>
    <p:sldId id="283" r:id="rId36"/>
    <p:sldId id="284" r:id="rId37"/>
    <p:sldId id="263" r:id="rId38"/>
    <p:sldId id="261" r:id="rId39"/>
    <p:sldId id="259" r:id="rId40"/>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1076A"/>
    <a:srgbClr val="C75B1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35" autoAdjust="0"/>
  </p:normalViewPr>
  <p:slideViewPr>
    <p:cSldViewPr>
      <p:cViewPr>
        <p:scale>
          <a:sx n="100" d="100"/>
          <a:sy n="100" d="100"/>
        </p:scale>
        <p:origin x="-192" y="-78"/>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176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CA"/>
          </a:p>
        </p:txBody>
      </p:sp>
      <p:sp>
        <p:nvSpPr>
          <p:cNvPr id="409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CA"/>
          </a:p>
        </p:txBody>
      </p:sp>
      <p:sp>
        <p:nvSpPr>
          <p:cNvPr id="409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CA"/>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1755B9B-2B9E-42A4-A935-6E8584B47F4A}" type="slidenum">
              <a:rPr lang="fr-CA"/>
              <a:pPr/>
              <a:t>‹#›</a:t>
            </a:fld>
            <a:endParaRPr lang="fr-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09B99F4-6535-408A-9F6B-C872AE4DAFF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C7C28F-DEAA-4F45-9897-81BF1D7BDB3E}" type="slidenum">
              <a:rPr lang="en-US"/>
              <a:pPr/>
              <a:t>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9" name="Picture 10" descr="teal_mobius_graphic_PMS2755.png"/>
          <p:cNvPicPr>
            <a:picLocks noChangeAspect="1"/>
          </p:cNvPicPr>
          <p:nvPr/>
        </p:nvPicPr>
        <p:blipFill>
          <a:blip r:embed="rId2" cstate="print">
            <a:lum bright="-10000" contrast="-8000"/>
          </a:blip>
          <a:srcRect r="2945"/>
          <a:stretch>
            <a:fillRect/>
          </a:stretch>
        </p:blipFill>
        <p:spPr bwMode="auto">
          <a:xfrm>
            <a:off x="0" y="0"/>
            <a:ext cx="9144000" cy="5978525"/>
          </a:xfrm>
          <a:prstGeom prst="rect">
            <a:avLst/>
          </a:prstGeom>
          <a:noFill/>
          <a:ln w="9525">
            <a:noFill/>
            <a:miter lim="800000"/>
            <a:headEnd/>
            <a:tailEnd/>
          </a:ln>
        </p:spPr>
      </p:pic>
      <p:sp>
        <p:nvSpPr>
          <p:cNvPr id="12" name="Round Same Side Corner Rectangle 11"/>
          <p:cNvSpPr>
            <a:spLocks noChangeArrowheads="1"/>
          </p:cNvSpPr>
          <p:nvPr/>
        </p:nvSpPr>
        <p:spPr bwMode="auto">
          <a:xfrm rot="5400000">
            <a:off x="3583781" y="-2042318"/>
            <a:ext cx="1227137" cy="8394700"/>
          </a:xfrm>
          <a:custGeom>
            <a:avLst/>
            <a:gdLst>
              <a:gd name="T0" fmla="*/ 1227137 w 1227137"/>
              <a:gd name="T1" fmla="*/ 3247232 h 6494463"/>
              <a:gd name="T2" fmla="*/ 613569 w 1227137"/>
              <a:gd name="T3" fmla="*/ 6494463 h 6494463"/>
              <a:gd name="T4" fmla="*/ 0 w 1227137"/>
              <a:gd name="T5" fmla="*/ 3247232 h 6494463"/>
              <a:gd name="T6" fmla="*/ 613569 w 1227137"/>
              <a:gd name="T7" fmla="*/ 0 h 6494463"/>
              <a:gd name="T8" fmla="*/ 0 60000 65536"/>
              <a:gd name="T9" fmla="*/ 1 60000 65536"/>
              <a:gd name="T10" fmla="*/ 2 60000 65536"/>
              <a:gd name="T11" fmla="*/ 3 60000 65536"/>
              <a:gd name="T12" fmla="*/ 59904 w 1227137"/>
              <a:gd name="T13" fmla="*/ 59904 h 6494463"/>
              <a:gd name="T14" fmla="*/ 1167233 w 1227137"/>
              <a:gd name="T15" fmla="*/ 6494463 h 6494463"/>
            </a:gdLst>
            <a:ahLst/>
            <a:cxnLst>
              <a:cxn ang="T8">
                <a:pos x="T0" y="T1"/>
              </a:cxn>
              <a:cxn ang="T9">
                <a:pos x="T2" y="T3"/>
              </a:cxn>
              <a:cxn ang="T10">
                <a:pos x="T4" y="T5"/>
              </a:cxn>
              <a:cxn ang="T11">
                <a:pos x="T6" y="T7"/>
              </a:cxn>
            </a:cxnLst>
            <a:rect l="T12" t="T13" r="T14" b="T15"/>
            <a:pathLst>
              <a:path w="1227137" h="6494463">
                <a:moveTo>
                  <a:pt x="204527" y="0"/>
                </a:moveTo>
                <a:lnTo>
                  <a:pt x="1022610" y="0"/>
                </a:lnTo>
                <a:lnTo>
                  <a:pt x="1022609" y="0"/>
                </a:lnTo>
                <a:cubicBezTo>
                  <a:pt x="1135567" y="0"/>
                  <a:pt x="1227137" y="91569"/>
                  <a:pt x="1227137" y="204527"/>
                </a:cubicBezTo>
                <a:lnTo>
                  <a:pt x="1227137" y="6494463"/>
                </a:lnTo>
                <a:lnTo>
                  <a:pt x="0" y="6494463"/>
                </a:lnTo>
                <a:lnTo>
                  <a:pt x="0" y="204527"/>
                </a:lnTo>
                <a:cubicBezTo>
                  <a:pt x="0" y="91569"/>
                  <a:pt x="91569" y="0"/>
                  <a:pt x="204526" y="0"/>
                </a:cubicBezTo>
                <a:close/>
              </a:path>
            </a:pathLst>
          </a:custGeom>
          <a:solidFill>
            <a:srgbClr val="C75B12"/>
          </a:solidFill>
          <a:ln w="9525">
            <a:noFill/>
            <a:miter lim="800000"/>
            <a:headEnd/>
            <a:tailEnd/>
          </a:ln>
        </p:spPr>
        <p:txBody>
          <a:bodyPr rot="10800000" vert="eaVert" anchor="ctr"/>
          <a:lstStyle/>
          <a:p>
            <a:pPr algn="ctr" defTabSz="457200" fontAlgn="auto">
              <a:spcBef>
                <a:spcPts val="0"/>
              </a:spcBef>
              <a:spcAft>
                <a:spcPts val="0"/>
              </a:spcAft>
              <a:defRPr/>
            </a:pPr>
            <a:endParaRPr lang="en-US">
              <a:solidFill>
                <a:schemeClr val="lt1"/>
              </a:solidFill>
              <a:latin typeface="+mn-lt"/>
            </a:endParaRPr>
          </a:p>
        </p:txBody>
      </p:sp>
      <p:sp>
        <p:nvSpPr>
          <p:cNvPr id="13" name="Round Same Side Corner Rectangle 16"/>
          <p:cNvSpPr>
            <a:spLocks noChangeArrowheads="1"/>
          </p:cNvSpPr>
          <p:nvPr/>
        </p:nvSpPr>
        <p:spPr bwMode="auto">
          <a:xfrm rot="5400000">
            <a:off x="2897981" y="1526382"/>
            <a:ext cx="1252537" cy="7048500"/>
          </a:xfrm>
          <a:custGeom>
            <a:avLst/>
            <a:gdLst>
              <a:gd name="T0" fmla="*/ 1252537 w 711200"/>
              <a:gd name="T1" fmla="*/ 2128838 h 4257675"/>
              <a:gd name="T2" fmla="*/ 626269 w 711200"/>
              <a:gd name="T3" fmla="*/ 4257675 h 4257675"/>
              <a:gd name="T4" fmla="*/ 0 w 711200"/>
              <a:gd name="T5" fmla="*/ 2128838 h 4257675"/>
              <a:gd name="T6" fmla="*/ 626269 w 711200"/>
              <a:gd name="T7" fmla="*/ 0 h 4257675"/>
              <a:gd name="T8" fmla="*/ 0 60000 65536"/>
              <a:gd name="T9" fmla="*/ 0 60000 65536"/>
              <a:gd name="T10" fmla="*/ 0 60000 65536"/>
              <a:gd name="T11" fmla="*/ 0 60000 65536"/>
              <a:gd name="T12" fmla="*/ 34718 w 711200"/>
              <a:gd name="T13" fmla="*/ 34718 h 4257675"/>
              <a:gd name="T14" fmla="*/ 676482 w 711200"/>
              <a:gd name="T15" fmla="*/ 4257675 h 4257675"/>
            </a:gdLst>
            <a:ahLst/>
            <a:cxnLst>
              <a:cxn ang="T8">
                <a:pos x="T0" y="T1"/>
              </a:cxn>
              <a:cxn ang="T9">
                <a:pos x="T2" y="T3"/>
              </a:cxn>
              <a:cxn ang="T10">
                <a:pos x="T4" y="T5"/>
              </a:cxn>
              <a:cxn ang="T11">
                <a:pos x="T6" y="T7"/>
              </a:cxn>
            </a:cxnLst>
            <a:rect l="T12" t="T13" r="T14" b="T15"/>
            <a:pathLst>
              <a:path w="711200" h="4257675">
                <a:moveTo>
                  <a:pt x="118536" y="0"/>
                </a:moveTo>
                <a:lnTo>
                  <a:pt x="592664" y="0"/>
                </a:lnTo>
                <a:lnTo>
                  <a:pt x="592664" y="-1"/>
                </a:lnTo>
                <a:cubicBezTo>
                  <a:pt x="658129" y="-1"/>
                  <a:pt x="711200" y="53070"/>
                  <a:pt x="711200" y="118536"/>
                </a:cubicBezTo>
                <a:lnTo>
                  <a:pt x="711200" y="4257675"/>
                </a:lnTo>
                <a:lnTo>
                  <a:pt x="0" y="4257675"/>
                </a:lnTo>
                <a:lnTo>
                  <a:pt x="0" y="118536"/>
                </a:lnTo>
                <a:lnTo>
                  <a:pt x="-1" y="118535"/>
                </a:lnTo>
                <a:cubicBezTo>
                  <a:pt x="-1" y="53070"/>
                  <a:pt x="53070" y="-1"/>
                  <a:pt x="118536" y="-1"/>
                </a:cubicBezTo>
                <a:close/>
              </a:path>
            </a:pathLst>
          </a:custGeom>
          <a:solidFill>
            <a:srgbClr val="21076A"/>
          </a:solidFill>
          <a:ln w="9525">
            <a:noFill/>
            <a:miter lim="800000"/>
            <a:headEnd/>
            <a:tailEnd/>
          </a:ln>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3074" name="Rectangle 2"/>
          <p:cNvSpPr>
            <a:spLocks noGrp="1" noChangeArrowheads="1"/>
          </p:cNvSpPr>
          <p:nvPr>
            <p:ph type="ctrTitle"/>
          </p:nvPr>
        </p:nvSpPr>
        <p:spPr>
          <a:xfrm>
            <a:off x="762000" y="1600200"/>
            <a:ext cx="7467600" cy="1066800"/>
          </a:xfrm>
          <a:solidFill>
            <a:srgbClr val="C75B12"/>
          </a:solidFill>
        </p:spPr>
        <p:txBody>
          <a:bodyPr/>
          <a:lstStyle>
            <a:lvl1pPr>
              <a:defRPr/>
            </a:lvl1pPr>
          </a:lstStyle>
          <a:p>
            <a:r>
              <a:rPr lang="fr-CA"/>
              <a:t>Click to edit Master title style</a:t>
            </a:r>
          </a:p>
        </p:txBody>
      </p:sp>
      <p:sp>
        <p:nvSpPr>
          <p:cNvPr id="3075" name="Rectangle 3"/>
          <p:cNvSpPr>
            <a:spLocks noGrp="1" noChangeArrowheads="1"/>
          </p:cNvSpPr>
          <p:nvPr>
            <p:ph type="subTitle" idx="1"/>
          </p:nvPr>
        </p:nvSpPr>
        <p:spPr>
          <a:xfrm>
            <a:off x="762000" y="4572000"/>
            <a:ext cx="6096000" cy="914400"/>
          </a:xfrm>
          <a:solidFill>
            <a:srgbClr val="21076A"/>
          </a:solidFill>
        </p:spPr>
        <p:txBody>
          <a:bodyPr tIns="91440" bIns="91440"/>
          <a:lstStyle>
            <a:lvl1pPr marL="0" indent="0">
              <a:buFontTx/>
              <a:buNone/>
              <a:defRPr sz="1400" b="1">
                <a:solidFill>
                  <a:schemeClr val="bg1"/>
                </a:solidFill>
              </a:defRPr>
            </a:lvl1pPr>
          </a:lstStyle>
          <a:p>
            <a:r>
              <a:rPr lang="fr-CA"/>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fr-CA"/>
          </a:p>
        </p:txBody>
      </p:sp>
      <p:pic>
        <p:nvPicPr>
          <p:cNvPr id="3082" name="Picture 10" descr="FM_Logo_forWord"/>
          <p:cNvPicPr>
            <a:picLocks noChangeAspect="1" noChangeArrowheads="1"/>
          </p:cNvPicPr>
          <p:nvPr/>
        </p:nvPicPr>
        <p:blipFill>
          <a:blip r:embed="rId3" cstate="print"/>
          <a:srcRect/>
          <a:stretch>
            <a:fillRect/>
          </a:stretch>
        </p:blipFill>
        <p:spPr bwMode="auto">
          <a:xfrm>
            <a:off x="7210425" y="6089650"/>
            <a:ext cx="1603375" cy="5556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5F396302-E80E-4A72-A5D8-027C0A329DB2}" type="slidenum">
              <a:rPr lang="fr-CA"/>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457200"/>
            <a:ext cx="1828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457200"/>
            <a:ext cx="53340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CFD026FD-A732-49FF-B234-B74AD97F34BF}" type="slidenum">
              <a:rPr lang="fr-CA"/>
              <a:pPr/>
              <a:t>‹#›</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A962B486-3655-4CB2-97A5-5C20CAF1A5BE}" type="slidenum">
              <a:rPr lang="fr-CA"/>
              <a:pPr/>
              <a:t>‹#›</a:t>
            </a:fld>
            <a:endParaRPr lang="fr-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B8B2251D-9E5E-4975-83EA-26D935DCF88A}" type="slidenum">
              <a:rPr lang="fr-CA"/>
              <a:pPr/>
              <a:t>‹#›</a:t>
            </a:fld>
            <a:endParaRPr lang="fr-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86A12171-05B4-4D9E-BA68-FB27F0D58933}" type="slidenum">
              <a:rPr lang="fr-CA"/>
              <a:pPr/>
              <a:t>‹#›</a:t>
            </a:fld>
            <a:endParaRPr lang="fr-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52400"/>
            <a:ext cx="4038600"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52400"/>
            <a:ext cx="4038600"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fr-CA"/>
          </a:p>
        </p:txBody>
      </p:sp>
      <p:sp>
        <p:nvSpPr>
          <p:cNvPr id="6" name="Slide Number Placeholder 5"/>
          <p:cNvSpPr>
            <a:spLocks noGrp="1"/>
          </p:cNvSpPr>
          <p:nvPr>
            <p:ph type="sldNum" sz="quarter" idx="11"/>
          </p:nvPr>
        </p:nvSpPr>
        <p:spPr/>
        <p:txBody>
          <a:bodyPr/>
          <a:lstStyle>
            <a:lvl1pPr>
              <a:defRPr/>
            </a:lvl1pPr>
          </a:lstStyle>
          <a:p>
            <a:fld id="{D3C5A57A-1613-42A3-A545-E6A5FDD2037F}" type="slidenum">
              <a:rPr lang="fr-CA"/>
              <a:pPr/>
              <a:t>‹#›</a:t>
            </a:fld>
            <a:endParaRPr lang="fr-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fr-CA"/>
          </a:p>
        </p:txBody>
      </p:sp>
      <p:sp>
        <p:nvSpPr>
          <p:cNvPr id="8" name="Slide Number Placeholder 7"/>
          <p:cNvSpPr>
            <a:spLocks noGrp="1"/>
          </p:cNvSpPr>
          <p:nvPr>
            <p:ph type="sldNum" sz="quarter" idx="11"/>
          </p:nvPr>
        </p:nvSpPr>
        <p:spPr/>
        <p:txBody>
          <a:bodyPr/>
          <a:lstStyle>
            <a:lvl1pPr>
              <a:defRPr/>
            </a:lvl1pPr>
          </a:lstStyle>
          <a:p>
            <a:fld id="{F80F52A7-7D80-4183-8288-2DC06170E319}" type="slidenum">
              <a:rPr lang="fr-CA"/>
              <a:pPr/>
              <a:t>‹#›</a:t>
            </a:fld>
            <a:endParaRPr lang="fr-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fr-CA"/>
          </a:p>
        </p:txBody>
      </p:sp>
      <p:sp>
        <p:nvSpPr>
          <p:cNvPr id="4" name="Slide Number Placeholder 3"/>
          <p:cNvSpPr>
            <a:spLocks noGrp="1"/>
          </p:cNvSpPr>
          <p:nvPr>
            <p:ph type="sldNum" sz="quarter" idx="11"/>
          </p:nvPr>
        </p:nvSpPr>
        <p:spPr/>
        <p:txBody>
          <a:bodyPr/>
          <a:lstStyle>
            <a:lvl1pPr>
              <a:defRPr/>
            </a:lvl1pPr>
          </a:lstStyle>
          <a:p>
            <a:fld id="{0C92BA86-3446-4281-B1ED-E084693BA8E8}" type="slidenum">
              <a:rPr lang="fr-CA"/>
              <a:pPr/>
              <a:t>‹#›</a:t>
            </a:fld>
            <a:endParaRPr lang="fr-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fr-CA"/>
          </a:p>
        </p:txBody>
      </p:sp>
      <p:sp>
        <p:nvSpPr>
          <p:cNvPr id="3" name="Slide Number Placeholder 2"/>
          <p:cNvSpPr>
            <a:spLocks noGrp="1"/>
          </p:cNvSpPr>
          <p:nvPr>
            <p:ph type="sldNum" sz="quarter" idx="11"/>
          </p:nvPr>
        </p:nvSpPr>
        <p:spPr/>
        <p:txBody>
          <a:bodyPr/>
          <a:lstStyle>
            <a:lvl1pPr>
              <a:defRPr/>
            </a:lvl1pPr>
          </a:lstStyle>
          <a:p>
            <a:fld id="{2C2CA75D-BAE9-49D8-8C59-84D4D015CF89}" type="slidenum">
              <a:rPr lang="fr-CA"/>
              <a:pPr/>
              <a:t>‹#›</a:t>
            </a:fld>
            <a:endParaRPr lang="fr-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CA"/>
          </a:p>
        </p:txBody>
      </p:sp>
      <p:sp>
        <p:nvSpPr>
          <p:cNvPr id="6" name="Slide Number Placeholder 5"/>
          <p:cNvSpPr>
            <a:spLocks noGrp="1"/>
          </p:cNvSpPr>
          <p:nvPr>
            <p:ph type="sldNum" sz="quarter" idx="11"/>
          </p:nvPr>
        </p:nvSpPr>
        <p:spPr/>
        <p:txBody>
          <a:bodyPr/>
          <a:lstStyle>
            <a:lvl1pPr>
              <a:defRPr/>
            </a:lvl1pPr>
          </a:lstStyle>
          <a:p>
            <a:fld id="{E8B4B26D-0C86-4CED-ACEF-D08001AC116F}" type="slidenum">
              <a:rPr lang="fr-CA"/>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EBDC6AF8-8EE3-4D8B-91B7-A720B9C70137}" type="slidenum">
              <a:rPr lang="fr-CA"/>
              <a:pPr/>
              <a:t>‹#›</a:t>
            </a:fld>
            <a:endParaRPr lang="fr-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CA"/>
          </a:p>
        </p:txBody>
      </p:sp>
      <p:sp>
        <p:nvSpPr>
          <p:cNvPr id="6" name="Slide Number Placeholder 5"/>
          <p:cNvSpPr>
            <a:spLocks noGrp="1"/>
          </p:cNvSpPr>
          <p:nvPr>
            <p:ph type="sldNum" sz="quarter" idx="11"/>
          </p:nvPr>
        </p:nvSpPr>
        <p:spPr/>
        <p:txBody>
          <a:bodyPr/>
          <a:lstStyle>
            <a:lvl1pPr>
              <a:defRPr/>
            </a:lvl1pPr>
          </a:lstStyle>
          <a:p>
            <a:fld id="{E43838FC-8B81-48D2-8F42-CECF7A941A77}" type="slidenum">
              <a:rPr lang="fr-CA"/>
              <a:pPr/>
              <a:t>‹#›</a:t>
            </a:fld>
            <a:endParaRPr lang="fr-C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24866847-947C-4BD8-B6A0-636B35438D25}" type="slidenum">
              <a:rPr lang="fr-CA"/>
              <a:pPr/>
              <a:t>‹#›</a:t>
            </a:fld>
            <a:endParaRPr lang="fr-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38100"/>
            <a:ext cx="2247900" cy="5981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38100"/>
            <a:ext cx="6591300" cy="5981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2494B741-2738-49F1-BEF4-AF8920D94944}" type="slidenum">
              <a:rPr lang="fr-CA"/>
              <a:pPr/>
              <a:t>‹#›</a:t>
            </a:fld>
            <a:endParaRPr lang="fr-C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880E3B9C-70F8-4979-9769-335C576AA7E2}" type="slidenum">
              <a:rPr lang="fr-CA"/>
              <a:pPr/>
              <a:t>‹#›</a:t>
            </a:fld>
            <a:endParaRPr lang="fr-CA"/>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FDE88664-32AB-4C33-8BB6-7B885A7365D2}" type="slidenum">
              <a:rPr lang="fr-CA"/>
              <a:pPr/>
              <a:t>‹#›</a:t>
            </a:fld>
            <a:endParaRPr lang="fr-C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23B7BE6D-F626-4817-87C0-3EB4CFA1D8D4}" type="slidenum">
              <a:rPr lang="fr-CA"/>
              <a:pPr/>
              <a:t>‹#›</a:t>
            </a:fld>
            <a:endParaRPr lang="fr-CA"/>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6781800"/>
            <a:ext cx="0" cy="7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4300" y="6781800"/>
            <a:ext cx="0" cy="7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fr-CA"/>
          </a:p>
        </p:txBody>
      </p:sp>
      <p:sp>
        <p:nvSpPr>
          <p:cNvPr id="6" name="Slide Number Placeholder 5"/>
          <p:cNvSpPr>
            <a:spLocks noGrp="1"/>
          </p:cNvSpPr>
          <p:nvPr>
            <p:ph type="sldNum" sz="quarter" idx="11"/>
          </p:nvPr>
        </p:nvSpPr>
        <p:spPr/>
        <p:txBody>
          <a:bodyPr/>
          <a:lstStyle>
            <a:lvl1pPr>
              <a:defRPr/>
            </a:lvl1pPr>
          </a:lstStyle>
          <a:p>
            <a:fld id="{3185467E-E244-4CAC-B9EE-E179F803661B}" type="slidenum">
              <a:rPr lang="fr-CA"/>
              <a:pPr/>
              <a:t>‹#›</a:t>
            </a:fld>
            <a:endParaRPr lang="fr-CA"/>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fr-CA"/>
          </a:p>
        </p:txBody>
      </p:sp>
      <p:sp>
        <p:nvSpPr>
          <p:cNvPr id="8" name="Slide Number Placeholder 7"/>
          <p:cNvSpPr>
            <a:spLocks noGrp="1"/>
          </p:cNvSpPr>
          <p:nvPr>
            <p:ph type="sldNum" sz="quarter" idx="11"/>
          </p:nvPr>
        </p:nvSpPr>
        <p:spPr/>
        <p:txBody>
          <a:bodyPr/>
          <a:lstStyle>
            <a:lvl1pPr>
              <a:defRPr/>
            </a:lvl1pPr>
          </a:lstStyle>
          <a:p>
            <a:fld id="{F0BD368B-E11C-4B2E-9019-54FAAD777039}" type="slidenum">
              <a:rPr lang="fr-CA"/>
              <a:pPr/>
              <a:t>‹#›</a:t>
            </a:fld>
            <a:endParaRPr lang="fr-C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fr-CA"/>
          </a:p>
        </p:txBody>
      </p:sp>
      <p:sp>
        <p:nvSpPr>
          <p:cNvPr id="4" name="Slide Number Placeholder 3"/>
          <p:cNvSpPr>
            <a:spLocks noGrp="1"/>
          </p:cNvSpPr>
          <p:nvPr>
            <p:ph type="sldNum" sz="quarter" idx="11"/>
          </p:nvPr>
        </p:nvSpPr>
        <p:spPr/>
        <p:txBody>
          <a:bodyPr/>
          <a:lstStyle>
            <a:lvl1pPr>
              <a:defRPr/>
            </a:lvl1pPr>
          </a:lstStyle>
          <a:p>
            <a:fld id="{F3477D03-C61E-4D91-8F55-70E647B0968C}" type="slidenum">
              <a:rPr lang="fr-CA"/>
              <a:pPr/>
              <a:t>‹#›</a:t>
            </a:fld>
            <a:endParaRPr lang="fr-C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fr-CA"/>
          </a:p>
        </p:txBody>
      </p:sp>
      <p:sp>
        <p:nvSpPr>
          <p:cNvPr id="3" name="Slide Number Placeholder 2"/>
          <p:cNvSpPr>
            <a:spLocks noGrp="1"/>
          </p:cNvSpPr>
          <p:nvPr>
            <p:ph type="sldNum" sz="quarter" idx="11"/>
          </p:nvPr>
        </p:nvSpPr>
        <p:spPr/>
        <p:txBody>
          <a:bodyPr/>
          <a:lstStyle>
            <a:lvl1pPr>
              <a:defRPr/>
            </a:lvl1pPr>
          </a:lstStyle>
          <a:p>
            <a:fld id="{A62759FF-F979-44F4-9D3F-AC4BB3E32E68}" type="slidenum">
              <a:rPr lang="fr-CA"/>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E223DAA5-18B1-428E-BA46-943197D235AE}" type="slidenum">
              <a:rPr lang="fr-CA"/>
              <a:pPr/>
              <a:t>‹#›</a:t>
            </a:fld>
            <a:endParaRPr lang="fr-C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CA"/>
          </a:p>
        </p:txBody>
      </p:sp>
      <p:sp>
        <p:nvSpPr>
          <p:cNvPr id="6" name="Slide Number Placeholder 5"/>
          <p:cNvSpPr>
            <a:spLocks noGrp="1"/>
          </p:cNvSpPr>
          <p:nvPr>
            <p:ph type="sldNum" sz="quarter" idx="11"/>
          </p:nvPr>
        </p:nvSpPr>
        <p:spPr/>
        <p:txBody>
          <a:bodyPr/>
          <a:lstStyle>
            <a:lvl1pPr>
              <a:defRPr/>
            </a:lvl1pPr>
          </a:lstStyle>
          <a:p>
            <a:fld id="{42628111-7D31-4CE7-926D-F26709D9C45A}" type="slidenum">
              <a:rPr lang="fr-CA"/>
              <a:pPr/>
              <a:t>‹#›</a:t>
            </a:fld>
            <a:endParaRPr lang="fr-CA"/>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CA"/>
          </a:p>
        </p:txBody>
      </p:sp>
      <p:sp>
        <p:nvSpPr>
          <p:cNvPr id="6" name="Slide Number Placeholder 5"/>
          <p:cNvSpPr>
            <a:spLocks noGrp="1"/>
          </p:cNvSpPr>
          <p:nvPr>
            <p:ph type="sldNum" sz="quarter" idx="11"/>
          </p:nvPr>
        </p:nvSpPr>
        <p:spPr/>
        <p:txBody>
          <a:bodyPr/>
          <a:lstStyle>
            <a:lvl1pPr>
              <a:defRPr/>
            </a:lvl1pPr>
          </a:lstStyle>
          <a:p>
            <a:fld id="{D19DDE05-3CD2-4CF4-95B8-7F3920EFA152}" type="slidenum">
              <a:rPr lang="fr-CA"/>
              <a:pPr/>
              <a:t>‹#›</a:t>
            </a:fld>
            <a:endParaRPr lang="fr-CA"/>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F58694D8-5704-483A-A446-7ABCDD67FF5D}" type="slidenum">
              <a:rPr lang="fr-CA"/>
              <a:pPr/>
              <a:t>‹#›</a:t>
            </a:fld>
            <a:endParaRPr lang="fr-CA"/>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 y="0"/>
            <a:ext cx="381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0"/>
            <a:ext cx="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CA"/>
          </a:p>
        </p:txBody>
      </p:sp>
      <p:sp>
        <p:nvSpPr>
          <p:cNvPr id="5" name="Slide Number Placeholder 4"/>
          <p:cNvSpPr>
            <a:spLocks noGrp="1"/>
          </p:cNvSpPr>
          <p:nvPr>
            <p:ph type="sldNum" sz="quarter" idx="11"/>
          </p:nvPr>
        </p:nvSpPr>
        <p:spPr/>
        <p:txBody>
          <a:bodyPr/>
          <a:lstStyle>
            <a:lvl1pPr>
              <a:defRPr/>
            </a:lvl1pPr>
          </a:lstStyle>
          <a:p>
            <a:fld id="{10551151-75D5-4ADC-8A9D-809325DB666C}" type="slidenum">
              <a:rPr lang="fr-CA"/>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600200"/>
            <a:ext cx="35814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00200"/>
            <a:ext cx="35814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fr-CA"/>
          </a:p>
        </p:txBody>
      </p:sp>
      <p:sp>
        <p:nvSpPr>
          <p:cNvPr id="6" name="Slide Number Placeholder 5"/>
          <p:cNvSpPr>
            <a:spLocks noGrp="1"/>
          </p:cNvSpPr>
          <p:nvPr>
            <p:ph type="sldNum" sz="quarter" idx="11"/>
          </p:nvPr>
        </p:nvSpPr>
        <p:spPr/>
        <p:txBody>
          <a:bodyPr/>
          <a:lstStyle>
            <a:lvl1pPr>
              <a:defRPr/>
            </a:lvl1pPr>
          </a:lstStyle>
          <a:p>
            <a:fld id="{71909259-22A1-4243-AFA5-85A4A64900CA}" type="slidenum">
              <a:rPr lang="fr-CA"/>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fr-CA"/>
          </a:p>
        </p:txBody>
      </p:sp>
      <p:sp>
        <p:nvSpPr>
          <p:cNvPr id="8" name="Slide Number Placeholder 7"/>
          <p:cNvSpPr>
            <a:spLocks noGrp="1"/>
          </p:cNvSpPr>
          <p:nvPr>
            <p:ph type="sldNum" sz="quarter" idx="11"/>
          </p:nvPr>
        </p:nvSpPr>
        <p:spPr/>
        <p:txBody>
          <a:bodyPr/>
          <a:lstStyle>
            <a:lvl1pPr>
              <a:defRPr/>
            </a:lvl1pPr>
          </a:lstStyle>
          <a:p>
            <a:fld id="{68A67882-9E64-4201-AC5F-97CC6CBE9884}" type="slidenum">
              <a:rPr lang="fr-CA"/>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fr-CA"/>
          </a:p>
        </p:txBody>
      </p:sp>
      <p:sp>
        <p:nvSpPr>
          <p:cNvPr id="4" name="Slide Number Placeholder 3"/>
          <p:cNvSpPr>
            <a:spLocks noGrp="1"/>
          </p:cNvSpPr>
          <p:nvPr>
            <p:ph type="sldNum" sz="quarter" idx="11"/>
          </p:nvPr>
        </p:nvSpPr>
        <p:spPr/>
        <p:txBody>
          <a:bodyPr/>
          <a:lstStyle>
            <a:lvl1pPr>
              <a:defRPr/>
            </a:lvl1pPr>
          </a:lstStyle>
          <a:p>
            <a:fld id="{1EBD1C2D-774E-4909-A6C4-5E0998075072}" type="slidenum">
              <a:rPr lang="fr-CA"/>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fr-CA"/>
          </a:p>
        </p:txBody>
      </p:sp>
      <p:sp>
        <p:nvSpPr>
          <p:cNvPr id="3" name="Slide Number Placeholder 2"/>
          <p:cNvSpPr>
            <a:spLocks noGrp="1"/>
          </p:cNvSpPr>
          <p:nvPr>
            <p:ph type="sldNum" sz="quarter" idx="11"/>
          </p:nvPr>
        </p:nvSpPr>
        <p:spPr/>
        <p:txBody>
          <a:bodyPr/>
          <a:lstStyle>
            <a:lvl1pPr>
              <a:defRPr/>
            </a:lvl1pPr>
          </a:lstStyle>
          <a:p>
            <a:fld id="{862E4F9A-81ED-45E0-9DA1-F89A32FAFF6B}" type="slidenum">
              <a:rPr lang="fr-CA"/>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CA"/>
          </a:p>
        </p:txBody>
      </p:sp>
      <p:sp>
        <p:nvSpPr>
          <p:cNvPr id="6" name="Slide Number Placeholder 5"/>
          <p:cNvSpPr>
            <a:spLocks noGrp="1"/>
          </p:cNvSpPr>
          <p:nvPr>
            <p:ph type="sldNum" sz="quarter" idx="11"/>
          </p:nvPr>
        </p:nvSpPr>
        <p:spPr/>
        <p:txBody>
          <a:bodyPr/>
          <a:lstStyle>
            <a:lvl1pPr>
              <a:defRPr/>
            </a:lvl1pPr>
          </a:lstStyle>
          <a:p>
            <a:fld id="{9B3F1306-15A1-4263-85E8-921A0EA14973}" type="slidenum">
              <a:rPr lang="fr-CA"/>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CA"/>
          </a:p>
        </p:txBody>
      </p:sp>
      <p:sp>
        <p:nvSpPr>
          <p:cNvPr id="6" name="Slide Number Placeholder 5"/>
          <p:cNvSpPr>
            <a:spLocks noGrp="1"/>
          </p:cNvSpPr>
          <p:nvPr>
            <p:ph type="sldNum" sz="quarter" idx="11"/>
          </p:nvPr>
        </p:nvSpPr>
        <p:spPr/>
        <p:txBody>
          <a:bodyPr/>
          <a:lstStyle>
            <a:lvl1pPr>
              <a:defRPr/>
            </a:lvl1pPr>
          </a:lstStyle>
          <a:p>
            <a:fld id="{37BB31D2-0D3E-4A2A-B064-DB5EA487CE25}" type="slidenum">
              <a:rPr lang="fr-CA"/>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1" name="Picture 15" descr="teal_mobius_graphic_PMS2755_section.png"/>
          <p:cNvPicPr>
            <a:picLocks noChangeAspect="1"/>
          </p:cNvPicPr>
          <p:nvPr/>
        </p:nvPicPr>
        <p:blipFill>
          <a:blip r:embed="rId13" cstate="print">
            <a:lum bright="-10000" contrast="-8000"/>
          </a:blip>
          <a:srcRect l="12154"/>
          <a:stretch>
            <a:fillRect/>
          </a:stretch>
        </p:blipFill>
        <p:spPr bwMode="auto">
          <a:xfrm>
            <a:off x="0" y="0"/>
            <a:ext cx="698500" cy="5978525"/>
          </a:xfrm>
          <a:prstGeom prst="rect">
            <a:avLst/>
          </a:prstGeom>
          <a:noFill/>
          <a:ln w="9525">
            <a:noFill/>
            <a:miter lim="800000"/>
            <a:headEnd/>
            <a:tailEnd/>
          </a:ln>
        </p:spPr>
      </p:pic>
      <p:sp>
        <p:nvSpPr>
          <p:cNvPr id="10" name="Round Same Side Corner Rectangle 9"/>
          <p:cNvSpPr>
            <a:spLocks noChangeArrowheads="1"/>
          </p:cNvSpPr>
          <p:nvPr/>
        </p:nvSpPr>
        <p:spPr bwMode="auto">
          <a:xfrm rot="5400000">
            <a:off x="4160837" y="-3009899"/>
            <a:ext cx="1063625" cy="7988300"/>
          </a:xfrm>
          <a:custGeom>
            <a:avLst/>
            <a:gdLst>
              <a:gd name="T0" fmla="*/ 1063625 w 1063625"/>
              <a:gd name="T1" fmla="*/ 2897982 h 5795963"/>
              <a:gd name="T2" fmla="*/ 531813 w 1063625"/>
              <a:gd name="T3" fmla="*/ 5795963 h 5795963"/>
              <a:gd name="T4" fmla="*/ 0 w 1063625"/>
              <a:gd name="T5" fmla="*/ 2897982 h 5795963"/>
              <a:gd name="T6" fmla="*/ 531813 w 1063625"/>
              <a:gd name="T7" fmla="*/ 0 h 5795963"/>
              <a:gd name="T8" fmla="*/ 0 60000 65536"/>
              <a:gd name="T9" fmla="*/ 1 60000 65536"/>
              <a:gd name="T10" fmla="*/ 2 60000 65536"/>
              <a:gd name="T11" fmla="*/ 3 60000 65536"/>
              <a:gd name="T12" fmla="*/ 51922 w 1063625"/>
              <a:gd name="T13" fmla="*/ 51922 h 5795963"/>
              <a:gd name="T14" fmla="*/ 1011703 w 1063625"/>
              <a:gd name="T15" fmla="*/ 5795963 h 5795963"/>
            </a:gdLst>
            <a:ahLst/>
            <a:cxnLst>
              <a:cxn ang="T8">
                <a:pos x="T0" y="T1"/>
              </a:cxn>
              <a:cxn ang="T9">
                <a:pos x="T2" y="T3"/>
              </a:cxn>
              <a:cxn ang="T10">
                <a:pos x="T4" y="T5"/>
              </a:cxn>
              <a:cxn ang="T11">
                <a:pos x="T6" y="T7"/>
              </a:cxn>
            </a:cxnLst>
            <a:rect l="T12" t="T13" r="T14" b="T15"/>
            <a:pathLst>
              <a:path w="1063625" h="5795963">
                <a:moveTo>
                  <a:pt x="177274" y="0"/>
                </a:moveTo>
                <a:lnTo>
                  <a:pt x="886351" y="0"/>
                </a:lnTo>
                <a:lnTo>
                  <a:pt x="886350" y="0"/>
                </a:lnTo>
                <a:cubicBezTo>
                  <a:pt x="984256" y="0"/>
                  <a:pt x="1063625" y="79368"/>
                  <a:pt x="1063625" y="177274"/>
                </a:cubicBezTo>
                <a:lnTo>
                  <a:pt x="1063625" y="5795963"/>
                </a:lnTo>
                <a:lnTo>
                  <a:pt x="0" y="5795963"/>
                </a:lnTo>
                <a:lnTo>
                  <a:pt x="0" y="177274"/>
                </a:lnTo>
                <a:cubicBezTo>
                  <a:pt x="0" y="79368"/>
                  <a:pt x="79368" y="0"/>
                  <a:pt x="177273" y="0"/>
                </a:cubicBezTo>
                <a:close/>
              </a:path>
            </a:pathLst>
          </a:custGeom>
          <a:solidFill>
            <a:srgbClr val="21076A"/>
          </a:solidFill>
          <a:ln w="9525">
            <a:noFill/>
            <a:miter lim="800000"/>
            <a:headEnd/>
            <a:tailEnd/>
          </a:ln>
        </p:spPr>
        <p:txBody>
          <a:bodyPr rot="10800000" vert="eaVert" anchor="ctr"/>
          <a:lstStyle/>
          <a:p>
            <a:pPr algn="ctr" defTabSz="457200" fontAlgn="auto">
              <a:spcBef>
                <a:spcPts val="0"/>
              </a:spcBef>
              <a:spcAft>
                <a:spcPts val="0"/>
              </a:spcAft>
              <a:defRPr/>
            </a:pPr>
            <a:endParaRPr lang="en-US">
              <a:solidFill>
                <a:schemeClr val="lt1"/>
              </a:solidFill>
              <a:latin typeface="+mn-lt"/>
            </a:endParaRPr>
          </a:p>
        </p:txBody>
      </p:sp>
      <p:sp>
        <p:nvSpPr>
          <p:cNvPr id="1026" name="Rectangle 2"/>
          <p:cNvSpPr>
            <a:spLocks noGrp="1" noChangeArrowheads="1"/>
          </p:cNvSpPr>
          <p:nvPr>
            <p:ph type="title"/>
          </p:nvPr>
        </p:nvSpPr>
        <p:spPr bwMode="auto">
          <a:xfrm>
            <a:off x="1219200" y="457200"/>
            <a:ext cx="7239000" cy="1047750"/>
          </a:xfrm>
          <a:prstGeom prst="rect">
            <a:avLst/>
          </a:prstGeom>
          <a:solidFill>
            <a:srgbClr val="21076A"/>
          </a:solidFill>
          <a:ln w="9525">
            <a:noFill/>
            <a:miter lim="800000"/>
            <a:headEnd/>
            <a:tailEnd/>
          </a:ln>
          <a:effectLst/>
        </p:spPr>
        <p:txBody>
          <a:bodyPr vert="horz" wrap="square" lIns="91440" tIns="91440" rIns="91440" bIns="91440" numCol="1" anchor="t" anchorCtr="0" compatLnSpc="1">
            <a:prstTxWarp prst="textNoShape">
              <a:avLst/>
            </a:prstTxWarp>
          </a:bodyPr>
          <a:lstStyle/>
          <a:p>
            <a:pPr lvl="0"/>
            <a:r>
              <a:rPr lang="fr-CA" smtClean="0"/>
              <a:t>Click to edit Master title style</a:t>
            </a:r>
          </a:p>
        </p:txBody>
      </p:sp>
      <p:sp>
        <p:nvSpPr>
          <p:cNvPr id="1027" name="Rectangle 3"/>
          <p:cNvSpPr>
            <a:spLocks noGrp="1" noChangeArrowheads="1"/>
          </p:cNvSpPr>
          <p:nvPr>
            <p:ph type="body" idx="1"/>
          </p:nvPr>
        </p:nvSpPr>
        <p:spPr bwMode="auto">
          <a:xfrm>
            <a:off x="1219200" y="1600200"/>
            <a:ext cx="7315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p>
        </p:txBody>
      </p:sp>
      <p:sp>
        <p:nvSpPr>
          <p:cNvPr id="1028" name="Rectangle 4"/>
          <p:cNvSpPr>
            <a:spLocks noGrp="1" noChangeArrowheads="1"/>
          </p:cNvSpPr>
          <p:nvPr>
            <p:ph type="dt" sz="half" idx="2"/>
          </p:nvPr>
        </p:nvSpPr>
        <p:spPr bwMode="auto">
          <a:xfrm>
            <a:off x="2778125" y="63071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21076A"/>
                </a:solidFill>
              </a:defRPr>
            </a:lvl1pPr>
          </a:lstStyle>
          <a:p>
            <a:endParaRPr lang="fr-CA"/>
          </a:p>
        </p:txBody>
      </p:sp>
      <p:sp>
        <p:nvSpPr>
          <p:cNvPr id="1030" name="Rectangle 6"/>
          <p:cNvSpPr>
            <a:spLocks noGrp="1" noChangeArrowheads="1"/>
          </p:cNvSpPr>
          <p:nvPr>
            <p:ph type="sldNum" sz="quarter" idx="4"/>
          </p:nvPr>
        </p:nvSpPr>
        <p:spPr bwMode="auto">
          <a:xfrm>
            <a:off x="182563" y="63071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21076A"/>
                </a:solidFill>
              </a:defRPr>
            </a:lvl1pPr>
          </a:lstStyle>
          <a:p>
            <a:fld id="{F7F66C91-6CC0-4B47-A3D1-809A88A8148D}" type="slidenum">
              <a:rPr lang="fr-CA"/>
              <a:pPr/>
              <a:t>‹#›</a:t>
            </a:fld>
            <a:endParaRPr lang="fr-CA"/>
          </a:p>
        </p:txBody>
      </p:sp>
      <p:pic>
        <p:nvPicPr>
          <p:cNvPr id="1033" name="Picture 9" descr="FM_Logo_forWord"/>
          <p:cNvPicPr>
            <a:picLocks noChangeAspect="1" noChangeArrowheads="1"/>
          </p:cNvPicPr>
          <p:nvPr/>
        </p:nvPicPr>
        <p:blipFill>
          <a:blip r:embed="rId14" cstate="print"/>
          <a:srcRect/>
          <a:stretch>
            <a:fillRect/>
          </a:stretch>
        </p:blipFill>
        <p:spPr bwMode="auto">
          <a:xfrm>
            <a:off x="7210425" y="6089650"/>
            <a:ext cx="1603375" cy="5556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a:spcBef>
          <a:spcPct val="0"/>
        </a:spcBef>
        <a:spcAft>
          <a:spcPct val="0"/>
        </a:spcAft>
        <a:defRPr sz="2800" b="1">
          <a:solidFill>
            <a:schemeClr val="bg1"/>
          </a:solidFill>
          <a:latin typeface="+mj-lt"/>
          <a:ea typeface="+mj-ea"/>
          <a:cs typeface="+mj-cs"/>
        </a:defRPr>
      </a:lvl1pPr>
      <a:lvl2pPr algn="l" rtl="0" fontAlgn="base">
        <a:spcBef>
          <a:spcPct val="0"/>
        </a:spcBef>
        <a:spcAft>
          <a:spcPct val="0"/>
        </a:spcAft>
        <a:defRPr sz="2800" b="1">
          <a:solidFill>
            <a:schemeClr val="bg1"/>
          </a:solidFill>
          <a:latin typeface="Arial" charset="0"/>
        </a:defRPr>
      </a:lvl2pPr>
      <a:lvl3pPr algn="l" rtl="0" fontAlgn="base">
        <a:spcBef>
          <a:spcPct val="0"/>
        </a:spcBef>
        <a:spcAft>
          <a:spcPct val="0"/>
        </a:spcAft>
        <a:defRPr sz="2800" b="1">
          <a:solidFill>
            <a:schemeClr val="bg1"/>
          </a:solidFill>
          <a:latin typeface="Arial" charset="0"/>
        </a:defRPr>
      </a:lvl3pPr>
      <a:lvl4pPr algn="l" rtl="0" fontAlgn="base">
        <a:spcBef>
          <a:spcPct val="0"/>
        </a:spcBef>
        <a:spcAft>
          <a:spcPct val="0"/>
        </a:spcAft>
        <a:defRPr sz="2800" b="1">
          <a:solidFill>
            <a:schemeClr val="bg1"/>
          </a:solidFill>
          <a:latin typeface="Arial" charset="0"/>
        </a:defRPr>
      </a:lvl4pPr>
      <a:lvl5pPr algn="l" rtl="0" fontAlgn="base">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chemeClr val="bg1"/>
          </a:solidFill>
          <a:latin typeface="Arial" charset="0"/>
        </a:defRPr>
      </a:lvl6pPr>
      <a:lvl7pPr marL="914400" algn="l" rtl="0" fontAlgn="base">
        <a:spcBef>
          <a:spcPct val="0"/>
        </a:spcBef>
        <a:spcAft>
          <a:spcPct val="0"/>
        </a:spcAft>
        <a:defRPr sz="2800" b="1">
          <a:solidFill>
            <a:schemeClr val="bg1"/>
          </a:solidFill>
          <a:latin typeface="Arial" charset="0"/>
        </a:defRPr>
      </a:lvl7pPr>
      <a:lvl8pPr marL="1371600" algn="l" rtl="0" fontAlgn="base">
        <a:spcBef>
          <a:spcPct val="0"/>
        </a:spcBef>
        <a:spcAft>
          <a:spcPct val="0"/>
        </a:spcAft>
        <a:defRPr sz="2800" b="1">
          <a:solidFill>
            <a:schemeClr val="bg1"/>
          </a:solidFill>
          <a:latin typeface="Arial" charset="0"/>
        </a:defRPr>
      </a:lvl8pPr>
      <a:lvl9pPr marL="1828800" algn="l" rtl="0" fontAlgn="base">
        <a:spcBef>
          <a:spcPct val="0"/>
        </a:spcBef>
        <a:spcAft>
          <a:spcPct val="0"/>
        </a:spcAft>
        <a:defRPr sz="2800" b="1">
          <a:solidFill>
            <a:schemeClr val="bg1"/>
          </a:solidFill>
          <a:latin typeface="Arial" charset="0"/>
        </a:defRPr>
      </a:lvl9pPr>
    </p:titleStyle>
    <p:bodyStyle>
      <a:lvl1pPr marL="163513" indent="-163513" algn="l" rtl="0" fontAlgn="base">
        <a:spcBef>
          <a:spcPct val="20000"/>
        </a:spcBef>
        <a:spcAft>
          <a:spcPct val="0"/>
        </a:spcAft>
        <a:buClr>
          <a:srgbClr val="C75B12"/>
        </a:buClr>
        <a:buChar char="•"/>
        <a:defRPr sz="2000">
          <a:solidFill>
            <a:srgbClr val="21076A"/>
          </a:solidFill>
          <a:latin typeface="+mn-lt"/>
          <a:ea typeface="+mn-ea"/>
          <a:cs typeface="+mn-cs"/>
        </a:defRPr>
      </a:lvl1pPr>
      <a:lvl2pPr marL="468313" indent="-190500" algn="l" rtl="0" fontAlgn="base">
        <a:spcBef>
          <a:spcPct val="20000"/>
        </a:spcBef>
        <a:spcAft>
          <a:spcPct val="0"/>
        </a:spcAft>
        <a:buClr>
          <a:srgbClr val="C75B12"/>
        </a:buClr>
        <a:buChar char="•"/>
        <a:defRPr sz="2000">
          <a:solidFill>
            <a:srgbClr val="21076A"/>
          </a:solidFill>
          <a:latin typeface="+mn-lt"/>
        </a:defRPr>
      </a:lvl2pPr>
      <a:lvl3pPr marL="750888" indent="-168275" algn="l" rtl="0" fontAlgn="base">
        <a:spcBef>
          <a:spcPct val="20000"/>
        </a:spcBef>
        <a:spcAft>
          <a:spcPct val="0"/>
        </a:spcAft>
        <a:buClr>
          <a:srgbClr val="C75B12"/>
        </a:buClr>
        <a:buChar char="•"/>
        <a:defRPr>
          <a:solidFill>
            <a:srgbClr val="21076A"/>
          </a:solidFill>
          <a:latin typeface="+mn-lt"/>
        </a:defRPr>
      </a:lvl3pPr>
      <a:lvl4pPr marL="1031875" indent="-166688" algn="l" rtl="0" fontAlgn="base">
        <a:spcBef>
          <a:spcPct val="20000"/>
        </a:spcBef>
        <a:spcAft>
          <a:spcPct val="0"/>
        </a:spcAft>
        <a:buClr>
          <a:srgbClr val="C75B12"/>
        </a:buClr>
        <a:buChar char="•"/>
        <a:defRPr sz="1600">
          <a:solidFill>
            <a:srgbClr val="21076A"/>
          </a:solidFill>
          <a:latin typeface="+mn-lt"/>
        </a:defRPr>
      </a:lvl4pPr>
      <a:lvl5pPr marL="1312863" indent="-166688" algn="l" rtl="0" fontAlgn="base">
        <a:spcBef>
          <a:spcPct val="20000"/>
        </a:spcBef>
        <a:spcAft>
          <a:spcPct val="0"/>
        </a:spcAft>
        <a:buClr>
          <a:srgbClr val="C75B12"/>
        </a:buClr>
        <a:buChar char="•"/>
        <a:defRPr sz="1400">
          <a:solidFill>
            <a:srgbClr val="21076A"/>
          </a:solidFill>
          <a:latin typeface="+mn-lt"/>
        </a:defRPr>
      </a:lvl5pPr>
      <a:lvl6pPr marL="1770063" indent="-166688" algn="l" rtl="0" fontAlgn="base">
        <a:spcBef>
          <a:spcPct val="20000"/>
        </a:spcBef>
        <a:spcAft>
          <a:spcPct val="0"/>
        </a:spcAft>
        <a:buClr>
          <a:srgbClr val="C75B12"/>
        </a:buClr>
        <a:buChar char="•"/>
        <a:defRPr sz="1400">
          <a:solidFill>
            <a:srgbClr val="21076A"/>
          </a:solidFill>
          <a:latin typeface="+mn-lt"/>
        </a:defRPr>
      </a:lvl6pPr>
      <a:lvl7pPr marL="2227263" indent="-166688" algn="l" rtl="0" fontAlgn="base">
        <a:spcBef>
          <a:spcPct val="20000"/>
        </a:spcBef>
        <a:spcAft>
          <a:spcPct val="0"/>
        </a:spcAft>
        <a:buClr>
          <a:srgbClr val="C75B12"/>
        </a:buClr>
        <a:buChar char="•"/>
        <a:defRPr sz="1400">
          <a:solidFill>
            <a:srgbClr val="21076A"/>
          </a:solidFill>
          <a:latin typeface="+mn-lt"/>
        </a:defRPr>
      </a:lvl7pPr>
      <a:lvl8pPr marL="2684463" indent="-166688" algn="l" rtl="0" fontAlgn="base">
        <a:spcBef>
          <a:spcPct val="20000"/>
        </a:spcBef>
        <a:spcAft>
          <a:spcPct val="0"/>
        </a:spcAft>
        <a:buClr>
          <a:srgbClr val="C75B12"/>
        </a:buClr>
        <a:buChar char="•"/>
        <a:defRPr sz="1400">
          <a:solidFill>
            <a:srgbClr val="21076A"/>
          </a:solidFill>
          <a:latin typeface="+mn-lt"/>
        </a:defRPr>
      </a:lvl8pPr>
      <a:lvl9pPr marL="3141663" indent="-166688" algn="l" rtl="0" fontAlgn="base">
        <a:spcBef>
          <a:spcPct val="20000"/>
        </a:spcBef>
        <a:spcAft>
          <a:spcPct val="0"/>
        </a:spcAft>
        <a:buClr>
          <a:srgbClr val="C75B12"/>
        </a:buClr>
        <a:buChar char="•"/>
        <a:defRPr sz="1400">
          <a:solidFill>
            <a:srgbClr val="21076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ChangeArrowheads="1"/>
          </p:cNvSpPr>
          <p:nvPr>
            <p:ph type="dt" sz="half" idx="2"/>
          </p:nvPr>
        </p:nvSpPr>
        <p:spPr bwMode="auto">
          <a:xfrm>
            <a:off x="2778125" y="63071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21076A"/>
                </a:solidFill>
              </a:defRPr>
            </a:lvl1pPr>
          </a:lstStyle>
          <a:p>
            <a:endParaRPr lang="fr-CA"/>
          </a:p>
        </p:txBody>
      </p:sp>
      <p:sp>
        <p:nvSpPr>
          <p:cNvPr id="5126" name="Rectangle 6"/>
          <p:cNvSpPr>
            <a:spLocks noGrp="1" noChangeArrowheads="1"/>
          </p:cNvSpPr>
          <p:nvPr>
            <p:ph type="sldNum" sz="quarter" idx="4"/>
          </p:nvPr>
        </p:nvSpPr>
        <p:spPr bwMode="auto">
          <a:xfrm>
            <a:off x="182563" y="63071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21076A"/>
                </a:solidFill>
              </a:defRPr>
            </a:lvl1pPr>
          </a:lstStyle>
          <a:p>
            <a:fld id="{E3E4733C-0952-445A-AF03-2F9BD35E66CE}" type="slidenum">
              <a:rPr lang="fr-CA"/>
              <a:pPr/>
              <a:t>‹#›</a:t>
            </a:fld>
            <a:endParaRPr lang="fr-CA"/>
          </a:p>
        </p:txBody>
      </p:sp>
      <p:pic>
        <p:nvPicPr>
          <p:cNvPr id="5127" name="Picture 15" descr="teal_mobius_graphic_PMS2755_section.png"/>
          <p:cNvPicPr>
            <a:picLocks noChangeAspect="1"/>
          </p:cNvPicPr>
          <p:nvPr/>
        </p:nvPicPr>
        <p:blipFill>
          <a:blip r:embed="rId13" cstate="print">
            <a:lum bright="-10000" contrast="-8000"/>
          </a:blip>
          <a:srcRect l="12154"/>
          <a:stretch>
            <a:fillRect/>
          </a:stretch>
        </p:blipFill>
        <p:spPr bwMode="auto">
          <a:xfrm>
            <a:off x="0" y="0"/>
            <a:ext cx="698500" cy="5978525"/>
          </a:xfrm>
          <a:prstGeom prst="rect">
            <a:avLst/>
          </a:prstGeom>
          <a:noFill/>
          <a:ln w="9525">
            <a:noFill/>
            <a:miter lim="800000"/>
            <a:headEnd/>
            <a:tailEnd/>
          </a:ln>
        </p:spPr>
      </p:pic>
      <p:pic>
        <p:nvPicPr>
          <p:cNvPr id="5128" name="Picture 8" descr="FM_Logo_forWord"/>
          <p:cNvPicPr>
            <a:picLocks noChangeAspect="1" noChangeArrowheads="1"/>
          </p:cNvPicPr>
          <p:nvPr/>
        </p:nvPicPr>
        <p:blipFill>
          <a:blip r:embed="rId14" cstate="print"/>
          <a:srcRect/>
          <a:stretch>
            <a:fillRect/>
          </a:stretch>
        </p:blipFill>
        <p:spPr bwMode="auto">
          <a:xfrm>
            <a:off x="7210425" y="6089650"/>
            <a:ext cx="1603375" cy="555625"/>
          </a:xfrm>
          <a:prstGeom prst="rect">
            <a:avLst/>
          </a:prstGeom>
          <a:noFill/>
        </p:spPr>
      </p:pic>
      <p:sp>
        <p:nvSpPr>
          <p:cNvPr id="5129" name="Rectangle 9"/>
          <p:cNvSpPr>
            <a:spLocks noGrp="1" noChangeArrowheads="1"/>
          </p:cNvSpPr>
          <p:nvPr>
            <p:ph type="title"/>
          </p:nvPr>
        </p:nvSpPr>
        <p:spPr bwMode="auto">
          <a:xfrm>
            <a:off x="0" y="-38100"/>
            <a:ext cx="76200" cy="76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CA" smtClean="0"/>
              <a:t>Click to edit Master title style</a:t>
            </a:r>
          </a:p>
        </p:txBody>
      </p:sp>
      <p:sp>
        <p:nvSpPr>
          <p:cNvPr id="5130" name="Rectangle 10"/>
          <p:cNvSpPr>
            <a:spLocks noGrp="1" noChangeArrowheads="1"/>
          </p:cNvSpPr>
          <p:nvPr>
            <p:ph type="body" idx="1"/>
          </p:nvPr>
        </p:nvSpPr>
        <p:spPr bwMode="auto">
          <a:xfrm>
            <a:off x="762000" y="152400"/>
            <a:ext cx="8229600" cy="579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dt" sz="half" idx="2"/>
          </p:nvPr>
        </p:nvSpPr>
        <p:spPr bwMode="auto">
          <a:xfrm>
            <a:off x="2778125" y="63071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21076A"/>
                </a:solidFill>
              </a:defRPr>
            </a:lvl1pPr>
          </a:lstStyle>
          <a:p>
            <a:endParaRPr lang="fr-CA"/>
          </a:p>
        </p:txBody>
      </p:sp>
      <p:sp>
        <p:nvSpPr>
          <p:cNvPr id="31747" name="Rectangle 3"/>
          <p:cNvSpPr>
            <a:spLocks noGrp="1" noChangeArrowheads="1"/>
          </p:cNvSpPr>
          <p:nvPr>
            <p:ph type="sldNum" sz="quarter" idx="4"/>
          </p:nvPr>
        </p:nvSpPr>
        <p:spPr bwMode="auto">
          <a:xfrm>
            <a:off x="182563" y="63071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21076A"/>
                </a:solidFill>
              </a:defRPr>
            </a:lvl1pPr>
          </a:lstStyle>
          <a:p>
            <a:fld id="{1B4A18CC-2DEB-4AE8-AE9D-50F22050C0B6}" type="slidenum">
              <a:rPr lang="fr-CA"/>
              <a:pPr/>
              <a:t>‹#›</a:t>
            </a:fld>
            <a:endParaRPr lang="fr-CA"/>
          </a:p>
        </p:txBody>
      </p:sp>
      <p:sp>
        <p:nvSpPr>
          <p:cNvPr id="31750" name="Rectangle 6"/>
          <p:cNvSpPr>
            <a:spLocks noGrp="1" noChangeArrowheads="1"/>
          </p:cNvSpPr>
          <p:nvPr>
            <p:ph type="title"/>
          </p:nvPr>
        </p:nvSpPr>
        <p:spPr bwMode="auto">
          <a:xfrm>
            <a:off x="-76200" y="0"/>
            <a:ext cx="76200" cy="76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CA" smtClean="0"/>
              <a:t>Click to edit Master title style</a:t>
            </a:r>
          </a:p>
        </p:txBody>
      </p:sp>
      <p:sp>
        <p:nvSpPr>
          <p:cNvPr id="31751" name="Rectangle 7"/>
          <p:cNvSpPr>
            <a:spLocks noGrp="1" noChangeArrowheads="1"/>
          </p:cNvSpPr>
          <p:nvPr>
            <p:ph type="body" idx="1"/>
          </p:nvPr>
        </p:nvSpPr>
        <p:spPr bwMode="auto">
          <a:xfrm>
            <a:off x="0" y="6781800"/>
            <a:ext cx="76200" cy="7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p>
        </p:txBody>
      </p:sp>
      <p:pic>
        <p:nvPicPr>
          <p:cNvPr id="31752" name="Picture 8" descr="FM_Logo_forWord_bigger"/>
          <p:cNvPicPr>
            <a:picLocks noChangeAspect="1" noChangeArrowheads="1"/>
          </p:cNvPicPr>
          <p:nvPr/>
        </p:nvPicPr>
        <p:blipFill>
          <a:blip r:embed="rId13" cstate="print"/>
          <a:srcRect/>
          <a:stretch>
            <a:fillRect/>
          </a:stretch>
        </p:blipFill>
        <p:spPr bwMode="auto">
          <a:xfrm>
            <a:off x="4419600" y="2630488"/>
            <a:ext cx="3919538" cy="1636712"/>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sz="2400"/>
              <a:t>WHAT YOU SHOULD KNOW ABOUT INTELLECTUAL PROPERTY IN COLLABORATIVE RESEARCH AGREEMENTS </a:t>
            </a:r>
          </a:p>
        </p:txBody>
      </p:sp>
      <p:sp>
        <p:nvSpPr>
          <p:cNvPr id="2053" name="Rectangle 5"/>
          <p:cNvSpPr>
            <a:spLocks noGrp="1" noChangeArrowheads="1"/>
          </p:cNvSpPr>
          <p:nvPr>
            <p:ph type="subTitle" idx="1"/>
          </p:nvPr>
        </p:nvSpPr>
        <p:spPr/>
        <p:txBody>
          <a:bodyPr/>
          <a:lstStyle/>
          <a:p>
            <a:r>
              <a:rPr lang="en-CA"/>
              <a:t>C. Ian Kyer</a:t>
            </a:r>
          </a:p>
          <a:p>
            <a:r>
              <a:rPr lang="en-CA"/>
              <a:t>Armand M. Benitah</a:t>
            </a:r>
            <a:endParaRPr lang="en-US"/>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Different regimes of IP protection</a:t>
            </a:r>
          </a:p>
        </p:txBody>
      </p:sp>
      <p:sp>
        <p:nvSpPr>
          <p:cNvPr id="94211" name="Rectangle 3"/>
          <p:cNvSpPr>
            <a:spLocks noGrp="1" noChangeArrowheads="1"/>
          </p:cNvSpPr>
          <p:nvPr>
            <p:ph type="body" idx="1"/>
          </p:nvPr>
        </p:nvSpPr>
        <p:spPr/>
        <p:txBody>
          <a:bodyPr/>
          <a:lstStyle/>
          <a:p>
            <a:r>
              <a:rPr lang="en-US" b="1"/>
              <a:t>Copyright</a:t>
            </a:r>
          </a:p>
          <a:p>
            <a:pPr lvl="1"/>
            <a:r>
              <a:rPr lang="en-CA"/>
              <a:t>Moral rights include:</a:t>
            </a:r>
          </a:p>
          <a:p>
            <a:pPr lvl="2"/>
            <a:r>
              <a:rPr lang="en-CA"/>
              <a:t>the right to the integrity of the work</a:t>
            </a:r>
          </a:p>
          <a:p>
            <a:pPr lvl="2"/>
            <a:r>
              <a:rPr lang="en-CA"/>
              <a:t>the right to be associated with the work as the author by name or under pseudonym</a:t>
            </a:r>
          </a:p>
          <a:p>
            <a:pPr lvl="2"/>
            <a:r>
              <a:rPr lang="en-CA"/>
              <a:t>the right to remain anonymous</a:t>
            </a:r>
          </a:p>
          <a:p>
            <a:pPr lvl="1"/>
            <a:r>
              <a:rPr lang="en-CA"/>
              <a:t>Moral rights are granted exclusively to the author of a work</a:t>
            </a:r>
          </a:p>
          <a:p>
            <a:pPr lvl="1"/>
            <a:r>
              <a:rPr lang="en-CA"/>
              <a:t>Moral rights can be waived by the author but they cannot be assigned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Different regimes of IP protection</a:t>
            </a:r>
          </a:p>
        </p:txBody>
      </p:sp>
      <p:sp>
        <p:nvSpPr>
          <p:cNvPr id="61443" name="Rectangle 3"/>
          <p:cNvSpPr>
            <a:spLocks noGrp="1" noChangeArrowheads="1"/>
          </p:cNvSpPr>
          <p:nvPr>
            <p:ph type="body" idx="1"/>
          </p:nvPr>
        </p:nvSpPr>
        <p:spPr/>
        <p:txBody>
          <a:bodyPr/>
          <a:lstStyle/>
          <a:p>
            <a:r>
              <a:rPr lang="en-US" b="1"/>
              <a:t>Copyright</a:t>
            </a:r>
          </a:p>
          <a:p>
            <a:pPr lvl="1"/>
            <a:r>
              <a:rPr lang="en-CA" b="1"/>
              <a:t>Ownership of Copyright in the U.S.</a:t>
            </a:r>
            <a:r>
              <a:rPr lang="en-CA"/>
              <a:t>  </a:t>
            </a:r>
          </a:p>
          <a:p>
            <a:pPr lvl="2"/>
            <a:r>
              <a:rPr lang="en-CA" sz="2000"/>
              <a:t>“Works made for hire” doctrine</a:t>
            </a:r>
            <a:r>
              <a:rPr lang="en-US" sz="2000"/>
              <a:t> </a:t>
            </a:r>
          </a:p>
          <a:p>
            <a:pPr lvl="2"/>
            <a:r>
              <a:rPr lang="en-US" sz="2000"/>
              <a:t>Party who hired the creator of the work is deemed to be the author of the work (and owner of copyright) if: </a:t>
            </a:r>
          </a:p>
          <a:p>
            <a:pPr lvl="3"/>
            <a:r>
              <a:rPr lang="en-US" sz="1800"/>
              <a:t>(1) the work is prepared by an employee within the scope of his or her employment; or</a:t>
            </a:r>
          </a:p>
          <a:p>
            <a:pPr lvl="3"/>
            <a:r>
              <a:rPr lang="en-CA" sz="1800"/>
              <a:t>(2) the following conditions are met: (a) the work is specially ordered or commissioned; (b) the work </a:t>
            </a:r>
            <a:r>
              <a:rPr lang="en-US" sz="1800"/>
              <a:t>comes within one of the limited categories of works; and (c) there is a written agreement between the parties specifying that the work is a work made for hire </a:t>
            </a:r>
            <a:r>
              <a:rPr lang="en-CA" sz="1800"/>
              <a:t> </a:t>
            </a:r>
            <a:endParaRPr lang="en-US" sz="1800"/>
          </a:p>
          <a:p>
            <a:pPr>
              <a:buFontTx/>
              <a:buNone/>
            </a:pPr>
            <a:endParaRPr lang="en-US"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Different regimes of IP protection</a:t>
            </a:r>
          </a:p>
        </p:txBody>
      </p:sp>
      <p:sp>
        <p:nvSpPr>
          <p:cNvPr id="65539" name="Rectangle 3"/>
          <p:cNvSpPr>
            <a:spLocks noGrp="1" noChangeArrowheads="1"/>
          </p:cNvSpPr>
          <p:nvPr>
            <p:ph type="body" idx="1"/>
          </p:nvPr>
        </p:nvSpPr>
        <p:spPr/>
        <p:txBody>
          <a:bodyPr/>
          <a:lstStyle/>
          <a:p>
            <a:r>
              <a:rPr lang="en-US" b="1"/>
              <a:t>Copyright</a:t>
            </a:r>
          </a:p>
          <a:p>
            <a:pPr lvl="1"/>
            <a:r>
              <a:rPr lang="en-US"/>
              <a:t>Co-ownership of Copyright may arise where:</a:t>
            </a:r>
          </a:p>
          <a:p>
            <a:pPr lvl="2"/>
            <a:r>
              <a:rPr lang="en-US" sz="2000"/>
              <a:t>the work has been jointly authored </a:t>
            </a:r>
          </a:p>
          <a:p>
            <a:pPr lvl="2"/>
            <a:r>
              <a:rPr lang="en-US" sz="2000"/>
              <a:t>there has been a partial assignment of copyright</a:t>
            </a:r>
          </a:p>
          <a:p>
            <a:pPr lvl="1"/>
            <a:r>
              <a:rPr lang="en-CA"/>
              <a:t>Distinction between works of joint authorship and collective works</a:t>
            </a:r>
          </a:p>
          <a:p>
            <a:pPr lvl="2"/>
            <a:r>
              <a:rPr lang="en-US" sz="2000"/>
              <a:t>In a work of joint authorship, you cannot distinguish one author’s contribution from another's and the authors are joint owners of the copyright in the work </a:t>
            </a:r>
          </a:p>
          <a:p>
            <a:pPr lvl="2"/>
            <a:r>
              <a:rPr lang="en-US" sz="2000"/>
              <a:t>In a collective work, each contribution is separate and each author is the sole owner of his/her contribution. There is an overarching copyright in the combined work.</a:t>
            </a:r>
            <a:r>
              <a:rPr lang="en-US"/>
              <a:t> </a:t>
            </a:r>
            <a:br>
              <a:rPr lang="en-US"/>
            </a:br>
            <a:r>
              <a:rPr lang="en-CA" sz="1600"/>
              <a:t>		</a:t>
            </a:r>
            <a:endParaRPr lang="en-US" sz="1600"/>
          </a:p>
          <a:p>
            <a:pPr lvl="1"/>
            <a:endParaRPr lang="en-CA" sz="1800">
              <a:latin typeface="Times New Roman" pitchFamily="18" charset="0"/>
              <a:cs typeface="Arial" charset="0"/>
            </a:endParaRPr>
          </a:p>
          <a:p>
            <a:endParaRPr lang="en-US"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Different regimes of IP protection</a:t>
            </a:r>
          </a:p>
        </p:txBody>
      </p:sp>
      <p:sp>
        <p:nvSpPr>
          <p:cNvPr id="78851" name="Rectangle 3"/>
          <p:cNvSpPr>
            <a:spLocks noGrp="1" noChangeArrowheads="1"/>
          </p:cNvSpPr>
          <p:nvPr>
            <p:ph type="body" idx="1"/>
          </p:nvPr>
        </p:nvSpPr>
        <p:spPr/>
        <p:txBody>
          <a:bodyPr/>
          <a:lstStyle/>
          <a:p>
            <a:r>
              <a:rPr lang="en-US" b="1"/>
              <a:t>Copyright</a:t>
            </a:r>
          </a:p>
          <a:p>
            <a:pPr lvl="1"/>
            <a:r>
              <a:rPr lang="en-CA">
                <a:cs typeface="Arial" charset="0"/>
              </a:rPr>
              <a:t>Joint ownership of copyright has different implications in Canada and the U.S.</a:t>
            </a:r>
          </a:p>
          <a:p>
            <a:pPr lvl="1"/>
            <a:r>
              <a:rPr lang="en-CA">
                <a:cs typeface="Arial" charset="0"/>
              </a:rPr>
              <a:t>In Canada, a co-</a:t>
            </a:r>
            <a:r>
              <a:rPr lang="en-US"/>
              <a:t>owner may not license the work to a third party without the consent of the other co-owner(s) </a:t>
            </a:r>
            <a:endParaRPr lang="en-CA" b="1">
              <a:cs typeface="Arial" charset="0"/>
            </a:endParaRPr>
          </a:p>
          <a:p>
            <a:pPr lvl="1"/>
            <a:r>
              <a:rPr lang="en-CA">
                <a:cs typeface="Arial" charset="0"/>
              </a:rPr>
              <a:t>In the U.S.,</a:t>
            </a:r>
            <a:r>
              <a:rPr lang="en-CA">
                <a:latin typeface="Times New Roman" pitchFamily="18" charset="0"/>
                <a:cs typeface="Arial" charset="0"/>
              </a:rPr>
              <a:t> </a:t>
            </a:r>
            <a:r>
              <a:rPr lang="en-US"/>
              <a:t>each co-owner may license the work to a third party on a non-exclusive basis, but is required to account to the other co-owner(s) for profits earned from licensing</a:t>
            </a:r>
          </a:p>
          <a:p>
            <a:pPr lvl="1"/>
            <a:r>
              <a:rPr lang="en-CA">
                <a:cs typeface="Arial" charset="0"/>
              </a:rPr>
              <a:t>Co-owners may enter into an agreement governing their respective rights</a:t>
            </a:r>
            <a:r>
              <a:rPr lang="en-US"/>
              <a:t> in the copyrighted work</a:t>
            </a:r>
            <a:endParaRPr lang="en-CA">
              <a:latin typeface="Times New Roman" pitchFamily="18" charset="0"/>
              <a:cs typeface="Arial" charset="0"/>
            </a:endParaRP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Different regimes of IP protection</a:t>
            </a:r>
          </a:p>
        </p:txBody>
      </p:sp>
      <p:sp>
        <p:nvSpPr>
          <p:cNvPr id="56323" name="Rectangle 3"/>
          <p:cNvSpPr>
            <a:spLocks noGrp="1" noChangeArrowheads="1"/>
          </p:cNvSpPr>
          <p:nvPr>
            <p:ph type="body" idx="1"/>
          </p:nvPr>
        </p:nvSpPr>
        <p:spPr/>
        <p:txBody>
          <a:bodyPr/>
          <a:lstStyle/>
          <a:p>
            <a:r>
              <a:rPr lang="en-US" b="1"/>
              <a:t>Confidential Information/Trade Secrets</a:t>
            </a:r>
          </a:p>
          <a:p>
            <a:pPr lvl="1"/>
            <a:r>
              <a:rPr lang="en-US"/>
              <a:t>can be of a technical nature </a:t>
            </a:r>
          </a:p>
          <a:p>
            <a:pPr lvl="2"/>
            <a:r>
              <a:rPr lang="en-US"/>
              <a:t>formulae or recipe</a:t>
            </a:r>
          </a:p>
          <a:p>
            <a:pPr lvl="2"/>
            <a:r>
              <a:rPr lang="en-US"/>
              <a:t>manufacturing process </a:t>
            </a:r>
          </a:p>
          <a:p>
            <a:pPr lvl="2"/>
            <a:r>
              <a:rPr lang="en-US"/>
              <a:t>operational parameters</a:t>
            </a:r>
          </a:p>
          <a:p>
            <a:pPr lvl="2"/>
            <a:r>
              <a:rPr lang="en-CA"/>
              <a:t>algorithms</a:t>
            </a:r>
          </a:p>
          <a:p>
            <a:pPr lvl="1"/>
            <a:r>
              <a:rPr lang="en-US"/>
              <a:t>classification of information as confidential information/ trade secret will depend on</a:t>
            </a:r>
          </a:p>
          <a:p>
            <a:pPr lvl="2"/>
            <a:r>
              <a:rPr lang="en-US"/>
              <a:t>the nature of the information</a:t>
            </a:r>
          </a:p>
          <a:p>
            <a:pPr lvl="2"/>
            <a:r>
              <a:rPr lang="en-US"/>
              <a:t>the nature of the relationship between the parties</a:t>
            </a:r>
            <a:r>
              <a:rPr lang="en-US" sz="2000"/>
              <a:t> </a:t>
            </a:r>
          </a:p>
          <a:p>
            <a:pPr lvl="1"/>
            <a:r>
              <a:rPr lang="en-CA"/>
              <a:t>Joint ownership is possible</a:t>
            </a:r>
            <a:endParaRPr lang="en-US"/>
          </a:p>
          <a:p>
            <a:pPr lvl="2"/>
            <a:endParaRPr lang="en-US"/>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CA"/>
              <a:t>Common Problems in </a:t>
            </a:r>
            <a:r>
              <a:rPr lang="en-US"/>
              <a:t>Collaborative Research Agreements</a:t>
            </a:r>
          </a:p>
        </p:txBody>
      </p:sp>
      <p:sp>
        <p:nvSpPr>
          <p:cNvPr id="51203" name="Rectangle 3"/>
          <p:cNvSpPr>
            <a:spLocks noGrp="1" noChangeArrowheads="1"/>
          </p:cNvSpPr>
          <p:nvPr>
            <p:ph type="body" idx="1"/>
          </p:nvPr>
        </p:nvSpPr>
        <p:spPr/>
        <p:txBody>
          <a:bodyPr/>
          <a:lstStyle/>
          <a:p>
            <a:endParaRPr lang="en-CA"/>
          </a:p>
          <a:p>
            <a:r>
              <a:rPr lang="en-CA"/>
              <a:t>Considering IP issues only after the IP is developed</a:t>
            </a:r>
          </a:p>
          <a:p>
            <a:pPr>
              <a:buFontTx/>
              <a:buNone/>
            </a:pPr>
            <a:endParaRPr lang="en-CA"/>
          </a:p>
          <a:p>
            <a:r>
              <a:rPr lang="en-CA"/>
              <a:t>Failure to get signed waiver, assignment or license</a:t>
            </a:r>
          </a:p>
          <a:p>
            <a:endParaRPr lang="en-CA"/>
          </a:p>
          <a:p>
            <a:r>
              <a:rPr lang="en-CA"/>
              <a:t>Signing everything without careful analysis</a:t>
            </a:r>
          </a:p>
          <a:p>
            <a:endParaRPr lang="en-CA"/>
          </a:p>
          <a:p>
            <a:r>
              <a:rPr lang="en-CA"/>
              <a:t>Inconsistent agreements</a:t>
            </a:r>
          </a:p>
          <a:p>
            <a:endParaRPr lang="en-CA"/>
          </a:p>
          <a:p>
            <a:r>
              <a:rPr lang="en-CA"/>
              <a:t>Vague provisions</a:t>
            </a:r>
          </a:p>
          <a:p>
            <a:pPr>
              <a:buFontTx/>
              <a:buNone/>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CA"/>
              <a:t>Common Problems in </a:t>
            </a:r>
            <a:r>
              <a:rPr lang="en-US"/>
              <a:t>Collaborative Research Agreements</a:t>
            </a:r>
          </a:p>
        </p:txBody>
      </p:sp>
      <p:sp>
        <p:nvSpPr>
          <p:cNvPr id="55299" name="Rectangle 3"/>
          <p:cNvSpPr>
            <a:spLocks noGrp="1" noChangeArrowheads="1"/>
          </p:cNvSpPr>
          <p:nvPr>
            <p:ph type="body" idx="1"/>
          </p:nvPr>
        </p:nvSpPr>
        <p:spPr/>
        <p:txBody>
          <a:bodyPr/>
          <a:lstStyle/>
          <a:p>
            <a:pPr>
              <a:lnSpc>
                <a:spcPct val="90000"/>
              </a:lnSpc>
            </a:pPr>
            <a:r>
              <a:rPr lang="en-CA"/>
              <a:t>An inadequate framework for:</a:t>
            </a:r>
          </a:p>
          <a:p>
            <a:pPr>
              <a:lnSpc>
                <a:spcPct val="90000"/>
              </a:lnSpc>
            </a:pPr>
            <a:endParaRPr lang="en-CA"/>
          </a:p>
          <a:p>
            <a:pPr lvl="1">
              <a:lnSpc>
                <a:spcPct val="90000"/>
              </a:lnSpc>
            </a:pPr>
            <a:r>
              <a:rPr lang="en-CA"/>
              <a:t>the identification of IP</a:t>
            </a:r>
          </a:p>
          <a:p>
            <a:pPr lvl="1">
              <a:lnSpc>
                <a:spcPct val="90000"/>
              </a:lnSpc>
              <a:buFontTx/>
              <a:buNone/>
            </a:pPr>
            <a:r>
              <a:rPr lang="en-CA"/>
              <a:t> </a:t>
            </a:r>
          </a:p>
          <a:p>
            <a:pPr lvl="1">
              <a:lnSpc>
                <a:spcPct val="90000"/>
              </a:lnSpc>
            </a:pPr>
            <a:r>
              <a:rPr lang="en-CA"/>
              <a:t>the ownership of IP</a:t>
            </a:r>
          </a:p>
          <a:p>
            <a:pPr lvl="1">
              <a:lnSpc>
                <a:spcPct val="90000"/>
              </a:lnSpc>
              <a:buFontTx/>
              <a:buNone/>
            </a:pPr>
            <a:endParaRPr lang="en-CA"/>
          </a:p>
          <a:p>
            <a:pPr lvl="1">
              <a:lnSpc>
                <a:spcPct val="90000"/>
              </a:lnSpc>
            </a:pPr>
            <a:r>
              <a:rPr lang="en-CA"/>
              <a:t>the protection of IP </a:t>
            </a:r>
          </a:p>
          <a:p>
            <a:pPr lvl="1">
              <a:lnSpc>
                <a:spcPct val="90000"/>
              </a:lnSpc>
            </a:pPr>
            <a:endParaRPr lang="en-CA"/>
          </a:p>
          <a:p>
            <a:pPr lvl="1">
              <a:lnSpc>
                <a:spcPct val="90000"/>
              </a:lnSpc>
            </a:pPr>
            <a:r>
              <a:rPr lang="en-CA"/>
              <a:t>the exploitation or commercialization of IP </a:t>
            </a:r>
          </a:p>
          <a:p>
            <a:pPr lvl="1">
              <a:lnSpc>
                <a:spcPct val="90000"/>
              </a:lnSpc>
            </a:pPr>
            <a:endParaRPr lang="en-CA"/>
          </a:p>
          <a:p>
            <a:pPr lvl="1">
              <a:lnSpc>
                <a:spcPct val="90000"/>
              </a:lnSpc>
            </a:pPr>
            <a:r>
              <a:rPr lang="en-CA"/>
              <a:t>the enforcement of IP </a:t>
            </a:r>
            <a:br>
              <a:rPr lang="en-CA"/>
            </a:b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CA"/>
              <a:t>Common Problems in </a:t>
            </a:r>
            <a:r>
              <a:rPr lang="en-US"/>
              <a:t>Collaborative Research Agreements</a:t>
            </a:r>
          </a:p>
        </p:txBody>
      </p:sp>
      <p:sp>
        <p:nvSpPr>
          <p:cNvPr id="54275" name="Rectangle 3"/>
          <p:cNvSpPr>
            <a:spLocks noGrp="1" noChangeArrowheads="1"/>
          </p:cNvSpPr>
          <p:nvPr>
            <p:ph type="body" idx="1"/>
          </p:nvPr>
        </p:nvSpPr>
        <p:spPr/>
        <p:txBody>
          <a:bodyPr/>
          <a:lstStyle/>
          <a:p>
            <a:r>
              <a:rPr lang="en-CA" b="1"/>
              <a:t>Problems with the identification of IP</a:t>
            </a:r>
          </a:p>
          <a:p>
            <a:pPr lvl="1"/>
            <a:r>
              <a:rPr lang="en-CA"/>
              <a:t>Defining the IP too narrowly (</a:t>
            </a:r>
            <a:r>
              <a:rPr lang="en-CA" i="1"/>
              <a:t>e.g. </a:t>
            </a:r>
            <a:r>
              <a:rPr lang="en-CA"/>
              <a:t>focusing on inventions, but failing to include works of authorship, software, data or trade secrets) </a:t>
            </a:r>
          </a:p>
          <a:p>
            <a:pPr lvl="1"/>
            <a:r>
              <a:rPr lang="en-CA"/>
              <a:t>The lack of a comprehensive definition of IP can create problems:</a:t>
            </a:r>
          </a:p>
          <a:p>
            <a:pPr lvl="2"/>
            <a:r>
              <a:rPr lang="en-CA"/>
              <a:t>it can result in the application of the default regimes for IP ownership</a:t>
            </a:r>
          </a:p>
          <a:p>
            <a:pPr lvl="2"/>
            <a:r>
              <a:rPr lang="en-CA"/>
              <a:t>it can create gaps in the rights being licensed to either party, particularly, when the license granting provisions in the research agreement are tied to the definition of IP</a:t>
            </a:r>
          </a:p>
          <a:p>
            <a:pPr lvl="1">
              <a:buFontTx/>
              <a:buNone/>
            </a:pPr>
            <a:endParaRPr lang="en-CA"/>
          </a:p>
          <a:p>
            <a:pPr lvl="2"/>
            <a:endParaRPr lang="en-CA"/>
          </a:p>
          <a:p>
            <a:pPr>
              <a:buFontTx/>
              <a:buNone/>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CA"/>
              <a:t>Common Problems in </a:t>
            </a:r>
            <a:r>
              <a:rPr lang="en-US"/>
              <a:t>Collaborative Research Agreements</a:t>
            </a:r>
          </a:p>
        </p:txBody>
      </p:sp>
      <p:sp>
        <p:nvSpPr>
          <p:cNvPr id="81923" name="Rectangle 3"/>
          <p:cNvSpPr>
            <a:spLocks noGrp="1" noChangeArrowheads="1"/>
          </p:cNvSpPr>
          <p:nvPr>
            <p:ph type="body" idx="1"/>
          </p:nvPr>
        </p:nvSpPr>
        <p:spPr/>
        <p:txBody>
          <a:bodyPr/>
          <a:lstStyle/>
          <a:p>
            <a:r>
              <a:rPr lang="en-CA" b="1"/>
              <a:t>Problems with the identification of IP</a:t>
            </a:r>
          </a:p>
          <a:p>
            <a:pPr lvl="1"/>
            <a:r>
              <a:rPr lang="en-CA"/>
              <a:t>Failing to properly define Background IP (IP developed by a party prior to the agreement or outside the scope of the agreement) can lead to problems particularly where the Background IP may be required to exploit the IP  developed pursuant to the research agreement</a:t>
            </a:r>
          </a:p>
          <a:p>
            <a:pPr>
              <a:buFontTx/>
              <a:buNone/>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CA"/>
              <a:t>Common Problems in </a:t>
            </a:r>
            <a:r>
              <a:rPr lang="en-US"/>
              <a:t>Collaborative Research Agreements</a:t>
            </a:r>
          </a:p>
        </p:txBody>
      </p:sp>
      <p:sp>
        <p:nvSpPr>
          <p:cNvPr id="68611" name="Rectangle 3"/>
          <p:cNvSpPr>
            <a:spLocks noGrp="1" noChangeArrowheads="1"/>
          </p:cNvSpPr>
          <p:nvPr>
            <p:ph type="body" idx="1"/>
          </p:nvPr>
        </p:nvSpPr>
        <p:spPr/>
        <p:txBody>
          <a:bodyPr/>
          <a:lstStyle/>
          <a:p>
            <a:pPr>
              <a:lnSpc>
                <a:spcPct val="90000"/>
              </a:lnSpc>
            </a:pPr>
            <a:r>
              <a:rPr lang="en-CA" b="1"/>
              <a:t>Solutions</a:t>
            </a:r>
          </a:p>
          <a:p>
            <a:pPr lvl="1">
              <a:lnSpc>
                <a:spcPct val="90000"/>
              </a:lnSpc>
            </a:pPr>
            <a:r>
              <a:rPr lang="en-CA"/>
              <a:t>Include a comprehensive definition for IP, for example:</a:t>
            </a:r>
          </a:p>
          <a:p>
            <a:pPr lvl="2">
              <a:lnSpc>
                <a:spcPct val="90000"/>
              </a:lnSpc>
            </a:pPr>
            <a:r>
              <a:rPr lang="en-CA" sz="1600"/>
              <a:t>““Intellectual Property” means any and all inventions, works of authorship, software in any expressed form, computer programs, screen layouts, graphical user interfaces, systems, applications, specifications, compilations, source code, object code, executable code and pseudo code, formulas, algorithms, methods, processes, techniques, designs, circuit layouts, developments, concepts, ideas, improvements, know-how, trade secrets, data, databases, research plans, documentation including but not limited to technical documentation and reports”</a:t>
            </a:r>
          </a:p>
          <a:p>
            <a:pPr lvl="1">
              <a:lnSpc>
                <a:spcPct val="90000"/>
              </a:lnSpc>
            </a:pPr>
            <a:r>
              <a:rPr lang="en-CA" sz="1800"/>
              <a:t>Include definitions for Background IP and Project IP to distinguish between IP developed prior to (or outside the scope of) the project and IP developed in the performance of the Project </a:t>
            </a:r>
          </a:p>
          <a:p>
            <a:pPr lvl="1">
              <a:lnSpc>
                <a:spcPct val="90000"/>
              </a:lnSpc>
            </a:pPr>
            <a:r>
              <a:rPr lang="en-CA" sz="1800"/>
              <a:t>Establish an inventory of all Background IP to be contributed to the project by each party</a:t>
            </a:r>
            <a:endParaRPr lang="en-US"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en-CA"/>
              <a:t>Factors Affecting IP Rights</a:t>
            </a:r>
            <a:br>
              <a:rPr lang="en-CA"/>
            </a:br>
            <a:r>
              <a:rPr lang="en-CA"/>
              <a:t>in Collaborative Research Projects</a:t>
            </a:r>
            <a:endParaRPr lang="en-US"/>
          </a:p>
        </p:txBody>
      </p:sp>
      <p:sp>
        <p:nvSpPr>
          <p:cNvPr id="4101" name="Rectangle 5"/>
          <p:cNvSpPr>
            <a:spLocks noGrp="1" noChangeArrowheads="1"/>
          </p:cNvSpPr>
          <p:nvPr>
            <p:ph type="body" idx="1"/>
          </p:nvPr>
        </p:nvSpPr>
        <p:spPr/>
        <p:txBody>
          <a:bodyPr/>
          <a:lstStyle/>
          <a:p>
            <a:pPr>
              <a:lnSpc>
                <a:spcPct val="90000"/>
              </a:lnSpc>
            </a:pPr>
            <a:r>
              <a:rPr lang="en-CA"/>
              <a:t>What is being developed? Applicable IP regime</a:t>
            </a:r>
          </a:p>
          <a:p>
            <a:pPr>
              <a:lnSpc>
                <a:spcPct val="90000"/>
              </a:lnSpc>
            </a:pPr>
            <a:r>
              <a:rPr lang="en-CA"/>
              <a:t>Works of authorship, reports, software, databases (copyright)</a:t>
            </a:r>
          </a:p>
          <a:p>
            <a:pPr>
              <a:lnSpc>
                <a:spcPct val="90000"/>
              </a:lnSpc>
            </a:pPr>
            <a:r>
              <a:rPr lang="en-CA"/>
              <a:t>Inventions (patent law)</a:t>
            </a:r>
          </a:p>
          <a:p>
            <a:pPr>
              <a:lnSpc>
                <a:spcPct val="90000"/>
              </a:lnSpc>
            </a:pPr>
            <a:r>
              <a:rPr lang="en-CA"/>
              <a:t>Proprietary information (trade secret law)</a:t>
            </a:r>
          </a:p>
          <a:p>
            <a:pPr>
              <a:lnSpc>
                <a:spcPct val="90000"/>
              </a:lnSpc>
            </a:pPr>
            <a:endParaRPr lang="en-CA"/>
          </a:p>
          <a:p>
            <a:pPr>
              <a:lnSpc>
                <a:spcPct val="90000"/>
              </a:lnSpc>
            </a:pPr>
            <a:r>
              <a:rPr lang="en-CA"/>
              <a:t>Who is developing it? Applicable ownership defaults</a:t>
            </a:r>
          </a:p>
          <a:p>
            <a:pPr>
              <a:lnSpc>
                <a:spcPct val="90000"/>
              </a:lnSpc>
            </a:pPr>
            <a:r>
              <a:rPr lang="en-CA"/>
              <a:t>Employee or independent contractor</a:t>
            </a:r>
          </a:p>
          <a:p>
            <a:pPr>
              <a:lnSpc>
                <a:spcPct val="90000"/>
              </a:lnSpc>
            </a:pPr>
            <a:r>
              <a:rPr lang="en-CA"/>
              <a:t>Employee of government, university or private sector entity</a:t>
            </a:r>
          </a:p>
          <a:p>
            <a:pPr>
              <a:lnSpc>
                <a:spcPct val="90000"/>
              </a:lnSpc>
            </a:pPr>
            <a:endParaRPr lang="en-CA"/>
          </a:p>
          <a:p>
            <a:pPr>
              <a:lnSpc>
                <a:spcPct val="90000"/>
              </a:lnSpc>
            </a:pPr>
            <a:r>
              <a:rPr lang="en-CA"/>
              <a:t>Where is it being developed? Applicable national laws</a:t>
            </a:r>
          </a:p>
          <a:p>
            <a:pPr>
              <a:lnSpc>
                <a:spcPct val="90000"/>
              </a:lnSpc>
            </a:pPr>
            <a:r>
              <a:rPr lang="en-CA"/>
              <a:t>In Canada by “Canadians”</a:t>
            </a:r>
          </a:p>
          <a:p>
            <a:pPr>
              <a:lnSpc>
                <a:spcPct val="90000"/>
              </a:lnSpc>
            </a:pPr>
            <a:r>
              <a:rPr lang="en-CA"/>
              <a:t>In foreign country by foreigners</a:t>
            </a:r>
          </a:p>
          <a:p>
            <a:pPr>
              <a:lnSpc>
                <a:spcPct val="90000"/>
              </a:lnSpc>
            </a:pPr>
            <a:endParaRPr lang="en-CA"/>
          </a:p>
          <a:p>
            <a:pPr lvl="1">
              <a:lnSpc>
                <a:spcPct val="90000"/>
              </a:lnSpc>
            </a:pPr>
            <a:endParaRPr lang="en-CA"/>
          </a:p>
          <a:p>
            <a:pPr lvl="1">
              <a:lnSpc>
                <a:spcPct val="90000"/>
              </a:lnSpc>
            </a:pPr>
            <a:endParaRPr lang="en-C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CA"/>
              <a:t>Common Problems in </a:t>
            </a:r>
            <a:r>
              <a:rPr lang="en-US"/>
              <a:t>Collaborative Research Agreements</a:t>
            </a:r>
          </a:p>
        </p:txBody>
      </p:sp>
      <p:sp>
        <p:nvSpPr>
          <p:cNvPr id="69635" name="Rectangle 3"/>
          <p:cNvSpPr>
            <a:spLocks noGrp="1" noChangeArrowheads="1"/>
          </p:cNvSpPr>
          <p:nvPr>
            <p:ph type="body" idx="1"/>
          </p:nvPr>
        </p:nvSpPr>
        <p:spPr/>
        <p:txBody>
          <a:bodyPr/>
          <a:lstStyle/>
          <a:p>
            <a:r>
              <a:rPr lang="en-CA" b="1"/>
              <a:t>Ownership Problems</a:t>
            </a:r>
          </a:p>
          <a:p>
            <a:pPr lvl="1"/>
            <a:r>
              <a:rPr lang="en-CA"/>
              <a:t>Failing to appreciate the status of the project participants (employees, independent consultants, researchers, professors, students, etc.) and how this status may change during the multi-year term of a research agreement, can have surprising consequences on who owns the IP</a:t>
            </a:r>
          </a:p>
          <a:p>
            <a:pPr lvl="1"/>
            <a:r>
              <a:rPr lang="en-CA"/>
              <a:t>Chain of title issues</a:t>
            </a:r>
          </a:p>
          <a:p>
            <a:pPr lvl="1"/>
            <a:r>
              <a:rPr lang="en-CA"/>
              <a:t>Inconsistent or conflicting ownership provisions in the various agreements related to the research project</a:t>
            </a:r>
          </a:p>
          <a:p>
            <a:pPr lvl="1"/>
            <a:r>
              <a:rPr lang="en-CA"/>
              <a:t>Creating a regime of joint ownership for IP developed pursuant to the agreement, but failing to clearly state what the rights of each co-owner are in respect of the jointly-owned IP </a:t>
            </a:r>
          </a:p>
          <a:p>
            <a:pPr lvl="1">
              <a:buFontTx/>
              <a:buNone/>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CA"/>
              <a:t>Common Problems in </a:t>
            </a:r>
            <a:r>
              <a:rPr lang="en-US"/>
              <a:t>Collaborative Research Agreements</a:t>
            </a:r>
          </a:p>
        </p:txBody>
      </p:sp>
      <p:sp>
        <p:nvSpPr>
          <p:cNvPr id="95235" name="Rectangle 3"/>
          <p:cNvSpPr>
            <a:spLocks noGrp="1" noChangeArrowheads="1"/>
          </p:cNvSpPr>
          <p:nvPr>
            <p:ph type="body" idx="1"/>
          </p:nvPr>
        </p:nvSpPr>
        <p:spPr/>
        <p:txBody>
          <a:bodyPr/>
          <a:lstStyle/>
          <a:p>
            <a:r>
              <a:rPr lang="en-CA" b="1"/>
              <a:t>Ownership Problems</a:t>
            </a:r>
          </a:p>
          <a:p>
            <a:pPr lvl="1"/>
            <a:r>
              <a:rPr lang="en-CA"/>
              <a:t>Creating a regime of joint ownership for IP developed pursuant to the agreement, but failing to clearly state what the rights of each co-owner are in respect of the jointly-owned IP </a:t>
            </a:r>
          </a:p>
          <a:p>
            <a:pPr lvl="1"/>
            <a:r>
              <a:rPr lang="en-CA"/>
              <a:t>Failing to obtain a waiver of moral rights (although, strictly speaking, this is not an ownership problem)</a:t>
            </a:r>
          </a:p>
          <a:p>
            <a:pPr lvl="1">
              <a:buFontTx/>
              <a:buNone/>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CA"/>
              <a:t>Common Problems in </a:t>
            </a:r>
            <a:r>
              <a:rPr lang="en-US"/>
              <a:t>Collaborative Research Agreements</a:t>
            </a:r>
          </a:p>
        </p:txBody>
      </p:sp>
      <p:sp>
        <p:nvSpPr>
          <p:cNvPr id="70659" name="Rectangle 3"/>
          <p:cNvSpPr>
            <a:spLocks noGrp="1" noChangeArrowheads="1"/>
          </p:cNvSpPr>
          <p:nvPr>
            <p:ph type="body" idx="1"/>
          </p:nvPr>
        </p:nvSpPr>
        <p:spPr/>
        <p:txBody>
          <a:bodyPr/>
          <a:lstStyle/>
          <a:p>
            <a:r>
              <a:rPr lang="en-CA" b="1"/>
              <a:t>Solutions</a:t>
            </a:r>
          </a:p>
          <a:p>
            <a:pPr lvl="1"/>
            <a:r>
              <a:rPr lang="en-CA"/>
              <a:t>Ascertain the status of all project participants prior to the start of the project and understand how the default regimes of IP ownership apply to each of these participants</a:t>
            </a:r>
          </a:p>
          <a:p>
            <a:pPr lvl="1"/>
            <a:r>
              <a:rPr lang="en-CA"/>
              <a:t>Identify any possible gaps in the chain of title and, if necessary, have project participants enter into IP rights transfer agreements</a:t>
            </a:r>
          </a:p>
          <a:p>
            <a:pPr lvl="1"/>
            <a:r>
              <a:rPr lang="en-CA"/>
              <a:t>Ensure that the research agreement deals with any potential new IP created during the project:</a:t>
            </a:r>
          </a:p>
          <a:p>
            <a:pPr lvl="2"/>
            <a:r>
              <a:rPr lang="en-CA"/>
              <a:t>IP created solely by Party A</a:t>
            </a:r>
          </a:p>
          <a:p>
            <a:pPr lvl="2"/>
            <a:r>
              <a:rPr lang="en-CA"/>
              <a:t>IP created solely by Party B</a:t>
            </a:r>
          </a:p>
          <a:p>
            <a:pPr lvl="2"/>
            <a:r>
              <a:rPr lang="en-CA"/>
              <a:t>IP created jointly by Party A and B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CA"/>
              <a:t>Common Problems in </a:t>
            </a:r>
            <a:r>
              <a:rPr lang="en-US"/>
              <a:t>Collaborative Research Agreements</a:t>
            </a:r>
          </a:p>
        </p:txBody>
      </p:sp>
      <p:sp>
        <p:nvSpPr>
          <p:cNvPr id="71683" name="Rectangle 3"/>
          <p:cNvSpPr>
            <a:spLocks noGrp="1" noChangeArrowheads="1"/>
          </p:cNvSpPr>
          <p:nvPr>
            <p:ph type="body" idx="1"/>
          </p:nvPr>
        </p:nvSpPr>
        <p:spPr/>
        <p:txBody>
          <a:bodyPr/>
          <a:lstStyle/>
          <a:p>
            <a:r>
              <a:rPr lang="en-CA" b="1"/>
              <a:t>Solutions</a:t>
            </a:r>
          </a:p>
          <a:p>
            <a:pPr lvl="1"/>
            <a:r>
              <a:rPr lang="en-CA"/>
              <a:t>Review the ownership provisions in the various agreements to ensure consistency and consider adding supremacy of document clause to the research agreement</a:t>
            </a:r>
            <a:endParaRPr lang="en-US"/>
          </a:p>
          <a:p>
            <a:pPr lvl="1"/>
            <a:r>
              <a:rPr lang="en-CA"/>
              <a:t>If joint ownership of IP is contemplated, clearly state in the research agreement:</a:t>
            </a:r>
          </a:p>
          <a:p>
            <a:pPr lvl="2"/>
            <a:r>
              <a:rPr lang="en-CA" sz="2000"/>
              <a:t>any restrictions on the transfer or sale of a party’s interest in the IP</a:t>
            </a:r>
          </a:p>
          <a:p>
            <a:pPr lvl="2"/>
            <a:r>
              <a:rPr lang="en-CA" sz="2000"/>
              <a:t>any restrictions on the use of the IP by either party</a:t>
            </a:r>
          </a:p>
          <a:p>
            <a:pPr lvl="2"/>
            <a:r>
              <a:rPr lang="en-CA" sz="2000"/>
              <a:t>any restrictions on the licensing of the IP by either party</a:t>
            </a:r>
          </a:p>
          <a:p>
            <a:pPr lvl="2"/>
            <a:r>
              <a:rPr lang="en-CA" sz="2000"/>
              <a:t>whether either party will be obliged to account to the other for any profits from the licensing of the IP</a:t>
            </a:r>
          </a:p>
          <a:p>
            <a:pPr lvl="1">
              <a:buFontTx/>
              <a:buNone/>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CA"/>
              <a:t>Common Problems in </a:t>
            </a:r>
            <a:r>
              <a:rPr lang="en-US"/>
              <a:t>Collaborative Research Agreements</a:t>
            </a:r>
          </a:p>
        </p:txBody>
      </p:sp>
      <p:sp>
        <p:nvSpPr>
          <p:cNvPr id="96259" name="Rectangle 3"/>
          <p:cNvSpPr>
            <a:spLocks noGrp="1" noChangeArrowheads="1"/>
          </p:cNvSpPr>
          <p:nvPr>
            <p:ph type="body" idx="1"/>
          </p:nvPr>
        </p:nvSpPr>
        <p:spPr/>
        <p:txBody>
          <a:bodyPr/>
          <a:lstStyle/>
          <a:p>
            <a:r>
              <a:rPr lang="en-CA" b="1"/>
              <a:t>Solutions</a:t>
            </a:r>
          </a:p>
          <a:p>
            <a:pPr lvl="1"/>
            <a:r>
              <a:rPr lang="en-CA"/>
              <a:t>Obtain a waiver of moral rights in writing from all individuals who will be involved in the project and          who may be authors of a work</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CA"/>
              <a:t>Common Problems in </a:t>
            </a:r>
            <a:r>
              <a:rPr lang="en-US"/>
              <a:t>Collaborative Research Agreements</a:t>
            </a:r>
          </a:p>
        </p:txBody>
      </p:sp>
      <p:sp>
        <p:nvSpPr>
          <p:cNvPr id="72707" name="Rectangle 3"/>
          <p:cNvSpPr>
            <a:spLocks noGrp="1" noChangeArrowheads="1"/>
          </p:cNvSpPr>
          <p:nvPr>
            <p:ph type="body" idx="1"/>
          </p:nvPr>
        </p:nvSpPr>
        <p:spPr/>
        <p:txBody>
          <a:bodyPr/>
          <a:lstStyle/>
          <a:p>
            <a:r>
              <a:rPr lang="en-CA" b="1"/>
              <a:t>Problems affecting IP protection</a:t>
            </a:r>
          </a:p>
          <a:p>
            <a:pPr lvl="1"/>
            <a:r>
              <a:rPr lang="en-CA"/>
              <a:t>Failing to ascertain which IP can be publicly disclosed and when, can have disastrous consequences on the availability of certain regimes of protection for the IP </a:t>
            </a:r>
          </a:p>
          <a:p>
            <a:pPr lvl="1"/>
            <a:r>
              <a:rPr lang="en-CA"/>
              <a:t>A public disclosure of the subject matter of the invention prior to filing a patent can destroy novelty and adversely impact on the patentability of the invention</a:t>
            </a:r>
          </a:p>
          <a:p>
            <a:pPr lvl="1"/>
            <a:r>
              <a:rPr lang="en-CA"/>
              <a:t>A public disclosure of subject matter which should be maintained confidential destroys trade secret protection </a:t>
            </a:r>
          </a:p>
          <a:p>
            <a:pPr lvl="1"/>
            <a:endParaRPr lang="en-CA" sz="1800"/>
          </a:p>
          <a:p>
            <a:pPr lvl="1"/>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CA"/>
              <a:t>Common Problems in </a:t>
            </a:r>
            <a:r>
              <a:rPr lang="en-US"/>
              <a:t>Collaborative Research Agreements</a:t>
            </a:r>
          </a:p>
        </p:txBody>
      </p:sp>
      <p:sp>
        <p:nvSpPr>
          <p:cNvPr id="80899" name="Rectangle 3"/>
          <p:cNvSpPr>
            <a:spLocks noGrp="1" noChangeArrowheads="1"/>
          </p:cNvSpPr>
          <p:nvPr>
            <p:ph type="body" idx="1"/>
          </p:nvPr>
        </p:nvSpPr>
        <p:spPr/>
        <p:txBody>
          <a:bodyPr/>
          <a:lstStyle/>
          <a:p>
            <a:r>
              <a:rPr lang="en-CA" b="1"/>
              <a:t>Problems affecting IP protection</a:t>
            </a:r>
          </a:p>
          <a:p>
            <a:pPr lvl="1"/>
            <a:r>
              <a:rPr lang="en-CA"/>
              <a:t>Failing to provide a clear framework for publication to ensure proper IP protection can be put in place prior to publication can result in hurried and incomplete patent filings </a:t>
            </a:r>
          </a:p>
          <a:p>
            <a:pPr lvl="1"/>
            <a:r>
              <a:rPr lang="en-CA"/>
              <a:t>Failing to address who will be responsible for, and bear the costs of, applying for IP protection and maintaining such protection, can create uncertainty and lead to conflict</a:t>
            </a:r>
          </a:p>
          <a:p>
            <a:pPr lvl="1"/>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CA"/>
              <a:t>Common Problems in </a:t>
            </a:r>
            <a:r>
              <a:rPr lang="en-US"/>
              <a:t>Collaborative Research Agreements</a:t>
            </a:r>
          </a:p>
        </p:txBody>
      </p:sp>
      <p:sp>
        <p:nvSpPr>
          <p:cNvPr id="73731" name="Rectangle 3"/>
          <p:cNvSpPr>
            <a:spLocks noGrp="1" noChangeArrowheads="1"/>
          </p:cNvSpPr>
          <p:nvPr>
            <p:ph type="body" idx="1"/>
          </p:nvPr>
        </p:nvSpPr>
        <p:spPr/>
        <p:txBody>
          <a:bodyPr/>
          <a:lstStyle/>
          <a:p>
            <a:r>
              <a:rPr lang="en-CA" sz="1800" b="1"/>
              <a:t>Solutions</a:t>
            </a:r>
          </a:p>
          <a:p>
            <a:pPr lvl="1"/>
            <a:r>
              <a:rPr lang="en-CA" sz="1800"/>
              <a:t>Establish a mechanism to vet any public disclosure materials (</a:t>
            </a:r>
            <a:r>
              <a:rPr lang="en-CA" sz="1800" i="1"/>
              <a:t>e.g.</a:t>
            </a:r>
            <a:r>
              <a:rPr lang="en-CA" sz="1800"/>
              <a:t> presentation materials, technical papers, etc.) prior to publication to prevent IP rights from being forfeited</a:t>
            </a:r>
            <a:endParaRPr lang="en-CA" sz="1800" b="1"/>
          </a:p>
          <a:p>
            <a:pPr lvl="1"/>
            <a:r>
              <a:rPr lang="en-CA" sz="1800"/>
              <a:t>In respect of publication, stipulate in the research agreement:</a:t>
            </a:r>
          </a:p>
          <a:p>
            <a:pPr lvl="2"/>
            <a:r>
              <a:rPr lang="en-CA" sz="1600"/>
              <a:t>the limitations on publication </a:t>
            </a:r>
          </a:p>
          <a:p>
            <a:pPr lvl="2"/>
            <a:r>
              <a:rPr lang="en-CA" sz="1600"/>
              <a:t>the right to review and comment and any consents required for publication</a:t>
            </a:r>
          </a:p>
          <a:p>
            <a:pPr lvl="2"/>
            <a:r>
              <a:rPr lang="en-CA" sz="1600"/>
              <a:t>the permitted grounds of objection</a:t>
            </a:r>
          </a:p>
          <a:p>
            <a:pPr lvl="2"/>
            <a:r>
              <a:rPr lang="en-CA" sz="1600"/>
              <a:t>the consequences of such objections</a:t>
            </a:r>
          </a:p>
          <a:p>
            <a:pPr lvl="2"/>
            <a:r>
              <a:rPr lang="en-CA" sz="1600"/>
              <a:t>reasonable timelines for providing advance notice of publication, dealing with objections and putting proper IP protection in place</a:t>
            </a:r>
            <a:endParaRPr lang="en-US" sz="16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CA"/>
              <a:t>Common Problems in </a:t>
            </a:r>
            <a:r>
              <a:rPr lang="en-US"/>
              <a:t>Collaborative Research Agreements</a:t>
            </a:r>
          </a:p>
        </p:txBody>
      </p:sp>
      <p:sp>
        <p:nvSpPr>
          <p:cNvPr id="79875" name="Rectangle 3"/>
          <p:cNvSpPr>
            <a:spLocks noGrp="1" noChangeArrowheads="1"/>
          </p:cNvSpPr>
          <p:nvPr>
            <p:ph type="body" idx="1"/>
          </p:nvPr>
        </p:nvSpPr>
        <p:spPr/>
        <p:txBody>
          <a:bodyPr/>
          <a:lstStyle/>
          <a:p>
            <a:r>
              <a:rPr lang="en-CA" sz="1800" b="1"/>
              <a:t>Solutions</a:t>
            </a:r>
          </a:p>
          <a:p>
            <a:pPr lvl="1"/>
            <a:r>
              <a:rPr lang="en-CA" sz="1800"/>
              <a:t>In respect of procuring protection for the IP, identify in the research agreement: </a:t>
            </a:r>
          </a:p>
          <a:p>
            <a:pPr lvl="2"/>
            <a:r>
              <a:rPr lang="en-CA"/>
              <a:t>the role or involvement each party will have in the filing, prosecution and maintenance of any application or registration for IP protection </a:t>
            </a:r>
          </a:p>
          <a:p>
            <a:pPr lvl="3"/>
            <a:r>
              <a:rPr lang="en-CA"/>
              <a:t>(</a:t>
            </a:r>
            <a:r>
              <a:rPr lang="en-CA" i="1"/>
              <a:t>e.g. </a:t>
            </a:r>
            <a:r>
              <a:rPr lang="en-CA"/>
              <a:t>who will make the decisions regarding the content and scope of any application? or matters arising during prosecution?)</a:t>
            </a:r>
          </a:p>
          <a:p>
            <a:pPr lvl="2"/>
            <a:r>
              <a:rPr lang="en-CA"/>
              <a:t>potential consequences of such involvement (or the lack thereof) on the ownership of any applications or registrations</a:t>
            </a:r>
          </a:p>
          <a:p>
            <a:pPr lvl="2"/>
            <a:r>
              <a:rPr lang="en-CA"/>
              <a:t>the geographic considerations (i.e. where to file?)</a:t>
            </a:r>
          </a:p>
          <a:p>
            <a:pPr lvl="2"/>
            <a:r>
              <a:rPr lang="en-CA"/>
              <a:t>the consents required from either party to effect the filing</a:t>
            </a:r>
          </a:p>
          <a:p>
            <a:pPr lvl="2"/>
            <a:r>
              <a:rPr lang="en-CA"/>
              <a:t>the contribution of each party to the costs to be incurred</a:t>
            </a:r>
            <a:endParaRPr lang="en-CA"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CA"/>
              <a:t>Common Problems in </a:t>
            </a:r>
            <a:r>
              <a:rPr lang="en-US"/>
              <a:t>Collaborative Research Agreements</a:t>
            </a:r>
          </a:p>
        </p:txBody>
      </p:sp>
      <p:sp>
        <p:nvSpPr>
          <p:cNvPr id="74755" name="Rectangle 3"/>
          <p:cNvSpPr>
            <a:spLocks noGrp="1" noChangeArrowheads="1"/>
          </p:cNvSpPr>
          <p:nvPr>
            <p:ph type="body" idx="1"/>
          </p:nvPr>
        </p:nvSpPr>
        <p:spPr/>
        <p:txBody>
          <a:bodyPr/>
          <a:lstStyle/>
          <a:p>
            <a:r>
              <a:rPr lang="en-CA" b="1"/>
              <a:t>Problems affecting the commercialization of IP</a:t>
            </a:r>
          </a:p>
          <a:p>
            <a:pPr lvl="1"/>
            <a:r>
              <a:rPr lang="en-CA"/>
              <a:t>The more exclusive the grant of a license, the more valuable it is and the greater its potential to generate revenue for the licensor </a:t>
            </a:r>
          </a:p>
          <a:p>
            <a:pPr lvl="1"/>
            <a:r>
              <a:rPr lang="en-CA"/>
              <a:t>Vague or broad license granting provisions in favour of  one party can adversely impact on the other party’s ability to generate value through licensing because it can “dilute” the exclusive nature of the grant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CA"/>
              <a:t>Ways to Vary the IP Defaults</a:t>
            </a:r>
            <a:endParaRPr lang="en-US"/>
          </a:p>
        </p:txBody>
      </p:sp>
      <p:sp>
        <p:nvSpPr>
          <p:cNvPr id="49155" name="Rectangle 3"/>
          <p:cNvSpPr>
            <a:spLocks noGrp="1" noChangeArrowheads="1"/>
          </p:cNvSpPr>
          <p:nvPr>
            <p:ph type="body" idx="1"/>
          </p:nvPr>
        </p:nvSpPr>
        <p:spPr/>
        <p:txBody>
          <a:bodyPr/>
          <a:lstStyle/>
          <a:p>
            <a:r>
              <a:rPr lang="en-CA"/>
              <a:t>Assignment</a:t>
            </a:r>
          </a:p>
          <a:p>
            <a:r>
              <a:rPr lang="en-CA"/>
              <a:t>Waiver</a:t>
            </a:r>
          </a:p>
          <a:p>
            <a:r>
              <a:rPr lang="en-CA"/>
              <a:t>License</a:t>
            </a:r>
          </a:p>
          <a:p>
            <a:endParaRPr lang="en-CA"/>
          </a:p>
          <a:p>
            <a:r>
              <a:rPr lang="en-CA"/>
              <a:t>All forms of contract or aspects of a larger contract </a:t>
            </a:r>
          </a:p>
          <a:p>
            <a:r>
              <a:rPr lang="en-CA"/>
              <a:t>Employment agreements</a:t>
            </a:r>
          </a:p>
          <a:p>
            <a:r>
              <a:rPr lang="en-CA"/>
              <a:t>University policies</a:t>
            </a:r>
          </a:p>
          <a:p>
            <a:r>
              <a:rPr lang="en-CA"/>
              <a:t>Funding agreements</a:t>
            </a:r>
          </a:p>
          <a:p>
            <a:endParaRPr lang="en-CA"/>
          </a:p>
          <a:p>
            <a:r>
              <a:rPr lang="en-CA"/>
              <a:t>ALL MUST BE READ, UNDERSTOOD AND CHECKED FOR CONSISTENCY WITH EACH OTHER</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CA"/>
              <a:t>Common Problems in </a:t>
            </a:r>
            <a:r>
              <a:rPr lang="en-US"/>
              <a:t>Collaborative Research Agreements</a:t>
            </a:r>
          </a:p>
        </p:txBody>
      </p:sp>
      <p:sp>
        <p:nvSpPr>
          <p:cNvPr id="86019" name="Rectangle 3"/>
          <p:cNvSpPr>
            <a:spLocks noGrp="1" noChangeArrowheads="1"/>
          </p:cNvSpPr>
          <p:nvPr>
            <p:ph type="body" idx="1"/>
          </p:nvPr>
        </p:nvSpPr>
        <p:spPr/>
        <p:txBody>
          <a:bodyPr/>
          <a:lstStyle/>
          <a:p>
            <a:r>
              <a:rPr lang="en-CA" b="1"/>
              <a:t>Problems affecting the commercialization of IP</a:t>
            </a:r>
          </a:p>
          <a:p>
            <a:pPr lvl="1"/>
            <a:r>
              <a:rPr lang="en-CA"/>
              <a:t>Commonly-found deficiencies include:</a:t>
            </a:r>
          </a:p>
          <a:p>
            <a:pPr lvl="2"/>
            <a:r>
              <a:rPr lang="en-CA" sz="2000"/>
              <a:t>the lack of territorial restrictions resulting in a license having a potentially worldwide territorial scope as a default </a:t>
            </a:r>
          </a:p>
          <a:p>
            <a:pPr lvl="2"/>
            <a:r>
              <a:rPr lang="en-CA" sz="2000"/>
              <a:t>the lack of field of use restrictions resulting in overly broad licensed uses</a:t>
            </a:r>
          </a:p>
          <a:p>
            <a:pPr lvl="2"/>
            <a:r>
              <a:rPr lang="en-CA" sz="2000"/>
              <a:t>the potential ambiguity of a grant of licensed rights       for “internal research purposes” (this term is often       not defined)</a:t>
            </a:r>
          </a:p>
          <a:p>
            <a:pPr lvl="2"/>
            <a:r>
              <a:rPr lang="en-CA" sz="2000"/>
              <a:t>lack of restrictions on the transfer or the sublicensing   the licensed rights </a:t>
            </a:r>
            <a:endParaRPr lang="en-US"/>
          </a:p>
          <a:p>
            <a:pPr lvl="1"/>
            <a:endParaRPr lang="en-C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CA"/>
              <a:t>Common Problems in </a:t>
            </a:r>
            <a:r>
              <a:rPr lang="en-US"/>
              <a:t>Collaborative Research Agreements</a:t>
            </a:r>
          </a:p>
        </p:txBody>
      </p:sp>
      <p:sp>
        <p:nvSpPr>
          <p:cNvPr id="83971" name="Rectangle 3"/>
          <p:cNvSpPr>
            <a:spLocks noGrp="1" noChangeArrowheads="1"/>
          </p:cNvSpPr>
          <p:nvPr>
            <p:ph type="body" idx="1"/>
          </p:nvPr>
        </p:nvSpPr>
        <p:spPr/>
        <p:txBody>
          <a:bodyPr/>
          <a:lstStyle/>
          <a:p>
            <a:r>
              <a:rPr lang="en-CA" b="1"/>
              <a:t>Problems affecting the commercialization of IP</a:t>
            </a:r>
          </a:p>
          <a:p>
            <a:pPr lvl="1"/>
            <a:r>
              <a:rPr lang="en-CA"/>
              <a:t>The absence of licensing provisions for Background IP can inhibit the commercialization of the IP, if the Background IP is required to practice the invention</a:t>
            </a:r>
          </a:p>
          <a:p>
            <a:pPr lvl="1">
              <a:buFontTx/>
              <a:buNone/>
            </a:pP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CA"/>
              <a:t>Common Problems in </a:t>
            </a:r>
            <a:r>
              <a:rPr lang="en-US"/>
              <a:t>Collaborative Research Agreements</a:t>
            </a:r>
          </a:p>
        </p:txBody>
      </p:sp>
      <p:sp>
        <p:nvSpPr>
          <p:cNvPr id="84995" name="Rectangle 3"/>
          <p:cNvSpPr>
            <a:spLocks noGrp="1" noChangeArrowheads="1"/>
          </p:cNvSpPr>
          <p:nvPr>
            <p:ph type="body" idx="1"/>
          </p:nvPr>
        </p:nvSpPr>
        <p:spPr/>
        <p:txBody>
          <a:bodyPr/>
          <a:lstStyle/>
          <a:p>
            <a:r>
              <a:rPr lang="en-CA" b="1"/>
              <a:t>Solutions</a:t>
            </a:r>
          </a:p>
          <a:p>
            <a:pPr lvl="1"/>
            <a:r>
              <a:rPr lang="en-CA"/>
              <a:t>Consider granting a forbearance to sue for certain uses    of IP, instead of granting a license (a forbearance to sue   is more restrictive)  </a:t>
            </a:r>
          </a:p>
          <a:p>
            <a:pPr lvl="1"/>
            <a:r>
              <a:rPr lang="en-CA"/>
              <a:t>Clearly define the terms of the license and where appropriate, provide: </a:t>
            </a:r>
          </a:p>
          <a:p>
            <a:pPr lvl="2"/>
            <a:r>
              <a:rPr lang="en-CA" sz="2000"/>
              <a:t>territorial and temporal limitations in the license </a:t>
            </a:r>
          </a:p>
          <a:p>
            <a:pPr lvl="2"/>
            <a:r>
              <a:rPr lang="en-CA" sz="2000"/>
              <a:t>suitable field of use restrictions (i.e. for research, scholarly publication, educational and all other non-commercial uses)</a:t>
            </a:r>
          </a:p>
          <a:p>
            <a:pPr lvl="2"/>
            <a:r>
              <a:rPr lang="en-CA" sz="2000"/>
              <a:t>restrictions on transfer or sublicensing of licensed rights</a:t>
            </a:r>
          </a:p>
          <a:p>
            <a:pPr lvl="2"/>
            <a:r>
              <a:rPr lang="en-CA" sz="2000"/>
              <a:t>licenses for required Background IP</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CA"/>
              <a:t>Common Problems in </a:t>
            </a:r>
            <a:r>
              <a:rPr lang="en-US"/>
              <a:t>Collaborative Research Agreements</a:t>
            </a:r>
          </a:p>
        </p:txBody>
      </p:sp>
      <p:sp>
        <p:nvSpPr>
          <p:cNvPr id="75779" name="Rectangle 3"/>
          <p:cNvSpPr>
            <a:spLocks noGrp="1" noChangeArrowheads="1"/>
          </p:cNvSpPr>
          <p:nvPr>
            <p:ph type="body" idx="1"/>
          </p:nvPr>
        </p:nvSpPr>
        <p:spPr/>
        <p:txBody>
          <a:bodyPr/>
          <a:lstStyle/>
          <a:p>
            <a:r>
              <a:rPr lang="en-CA" b="1"/>
              <a:t>Problems affecting the enforcement and defence of IP</a:t>
            </a:r>
          </a:p>
          <a:p>
            <a:pPr lvl="1"/>
            <a:r>
              <a:rPr lang="en-CA"/>
              <a:t>Provisions dealing with the enforcement and defence of IP are common in license agreements</a:t>
            </a:r>
          </a:p>
          <a:p>
            <a:pPr lvl="1"/>
            <a:r>
              <a:rPr lang="en-CA"/>
              <a:t>However, many collaborative research agreements are silent on the role of each party in enforcing the IP against infringers or defending the IP from attack</a:t>
            </a:r>
          </a:p>
          <a:p>
            <a:pPr lvl="1"/>
            <a:r>
              <a:rPr lang="en-CA"/>
              <a:t>Failing to provide a framework for enforcement and defence of the IP can give rise to conflicts between the parties when an infringement situation does occur</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CA"/>
              <a:t>Common Problems in </a:t>
            </a:r>
            <a:r>
              <a:rPr lang="en-US"/>
              <a:t>Collaborative Research Agreements</a:t>
            </a:r>
          </a:p>
        </p:txBody>
      </p:sp>
      <p:sp>
        <p:nvSpPr>
          <p:cNvPr id="77827" name="Rectangle 3"/>
          <p:cNvSpPr>
            <a:spLocks noGrp="1" noChangeArrowheads="1"/>
          </p:cNvSpPr>
          <p:nvPr>
            <p:ph type="body" idx="1"/>
          </p:nvPr>
        </p:nvSpPr>
        <p:spPr/>
        <p:txBody>
          <a:bodyPr/>
          <a:lstStyle/>
          <a:p>
            <a:r>
              <a:rPr lang="en-CA" b="1"/>
              <a:t>Solutions </a:t>
            </a:r>
          </a:p>
          <a:p>
            <a:pPr lvl="1"/>
            <a:r>
              <a:rPr lang="en-CA"/>
              <a:t>Clearly set out who can initiate a suit against a third party infringer of the IP and under what conditions</a:t>
            </a:r>
          </a:p>
          <a:p>
            <a:pPr lvl="1"/>
            <a:r>
              <a:rPr lang="en-CA"/>
              <a:t>Establish a clear framework which addresses:</a:t>
            </a:r>
          </a:p>
          <a:p>
            <a:pPr lvl="2"/>
            <a:r>
              <a:rPr lang="en-CA"/>
              <a:t>the role of each party in any litigation (including the provision of assistance)</a:t>
            </a:r>
          </a:p>
          <a:p>
            <a:pPr lvl="2"/>
            <a:r>
              <a:rPr lang="en-CA"/>
              <a:t>how the legal expenses incurred in connection with IP enforcement proceedings are to be shared by the parties</a:t>
            </a:r>
          </a:p>
          <a:p>
            <a:pPr lvl="2">
              <a:buFontTx/>
              <a:buNone/>
            </a:pPr>
            <a:r>
              <a:rPr lang="en-CA"/>
              <a:t>  (if at all)</a:t>
            </a:r>
          </a:p>
          <a:p>
            <a:pPr lvl="2"/>
            <a:r>
              <a:rPr lang="en-CA"/>
              <a:t>how any monetary award or settlement amount is to be shared by the parties (if at all) </a:t>
            </a:r>
          </a:p>
          <a:p>
            <a:pPr lvl="2"/>
            <a:r>
              <a:rPr lang="en-CA"/>
              <a:t>whether consent from all the co-owners will be required to effect a settlement </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CA"/>
              <a:t>Prepare an IP Plan</a:t>
            </a:r>
            <a:endParaRPr lang="en-US"/>
          </a:p>
        </p:txBody>
      </p:sp>
      <p:sp>
        <p:nvSpPr>
          <p:cNvPr id="52227" name="Rectangle 3"/>
          <p:cNvSpPr>
            <a:spLocks noGrp="1" noChangeArrowheads="1"/>
          </p:cNvSpPr>
          <p:nvPr>
            <p:ph type="body" idx="1"/>
          </p:nvPr>
        </p:nvSpPr>
        <p:spPr/>
        <p:txBody>
          <a:bodyPr/>
          <a:lstStyle/>
          <a:p>
            <a:r>
              <a:rPr lang="en-CA" b="1"/>
              <a:t>Factors to Consider in Preparing IP Plan </a:t>
            </a:r>
          </a:p>
          <a:p>
            <a:pPr lvl="1"/>
            <a:r>
              <a:rPr lang="en-CA"/>
              <a:t>What IP is likely to be developed/where/by whom/with what funding?</a:t>
            </a:r>
          </a:p>
          <a:p>
            <a:pPr lvl="1"/>
            <a:r>
              <a:rPr lang="en-CA"/>
              <a:t>Who is best able to exploit it commercially?</a:t>
            </a:r>
          </a:p>
          <a:p>
            <a:pPr lvl="1"/>
            <a:r>
              <a:rPr lang="en-CA"/>
              <a:t>Who ought to be charged with IP protection measures (developing policies and forms, registrations, renewals, rights clearance, licensing)?</a:t>
            </a:r>
          </a:p>
          <a:p>
            <a:pPr lvl="1"/>
            <a:r>
              <a:rPr lang="en-CA"/>
              <a:t>Who ought to be charged with use monitoring and enforcement?</a:t>
            </a:r>
          </a:p>
          <a:p>
            <a:pPr lvl="1"/>
            <a:r>
              <a:rPr lang="en-CA"/>
              <a:t>How should costs be shared?</a:t>
            </a:r>
          </a:p>
          <a:p>
            <a:pPr lvl="1"/>
            <a:r>
              <a:rPr lang="en-CA"/>
              <a:t>How should revenues be shared?</a:t>
            </a:r>
          </a:p>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en-US"/>
          </a:p>
        </p:txBody>
      </p:sp>
      <p:sp>
        <p:nvSpPr>
          <p:cNvPr id="50179" name="Rectangle 3"/>
          <p:cNvSpPr>
            <a:spLocks noGrp="1" noChangeArrowheads="1"/>
          </p:cNvSpPr>
          <p:nvPr>
            <p:ph type="body" idx="1"/>
          </p:nvPr>
        </p:nvSpPr>
        <p:spPr>
          <a:xfrm>
            <a:off x="3505200" y="2286000"/>
            <a:ext cx="2743200" cy="762000"/>
          </a:xfrm>
        </p:spPr>
        <p:txBody>
          <a:bodyPr/>
          <a:lstStyle/>
          <a:p>
            <a:pPr>
              <a:buFontTx/>
              <a:buNone/>
            </a:pPr>
            <a:r>
              <a:rPr lang="en-CA"/>
              <a:t>Questions?</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endParaRPr lang="en-US" sz="4000"/>
          </a:p>
        </p:txBody>
      </p:sp>
      <p:sp>
        <p:nvSpPr>
          <p:cNvPr id="36867" name="Rectangle 3"/>
          <p:cNvSpPr>
            <a:spLocks noGrp="1" noChangeArrowheads="1"/>
          </p:cNvSpPr>
          <p:nvPr>
            <p:ph type="body" idx="1"/>
          </p:nvPr>
        </p:nvSpPr>
        <p:spPr/>
        <p:txBody>
          <a:bodyPr/>
          <a:lstStyle/>
          <a:p>
            <a:pPr>
              <a:lnSpc>
                <a:spcPct val="80000"/>
              </a:lnSpc>
            </a:pPr>
            <a:endParaRPr lang="en-US" sz="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219200" y="457200"/>
            <a:ext cx="7239000" cy="685800"/>
          </a:xfrm>
        </p:spPr>
        <p:txBody>
          <a:bodyPr/>
          <a:lstStyle/>
          <a:p>
            <a:r>
              <a:rPr lang="en-US"/>
              <a:t>Different regimes of IP protection</a:t>
            </a:r>
          </a:p>
        </p:txBody>
      </p:sp>
      <p:sp>
        <p:nvSpPr>
          <p:cNvPr id="60419" name="Rectangle 3"/>
          <p:cNvSpPr>
            <a:spLocks noGrp="1" noChangeArrowheads="1"/>
          </p:cNvSpPr>
          <p:nvPr>
            <p:ph type="body" idx="1"/>
          </p:nvPr>
        </p:nvSpPr>
        <p:spPr/>
        <p:txBody>
          <a:bodyPr/>
          <a:lstStyle/>
          <a:p>
            <a:pPr>
              <a:spcAft>
                <a:spcPts val="400"/>
              </a:spcAft>
            </a:pPr>
            <a:r>
              <a:rPr lang="en-US" b="1"/>
              <a:t>Intellectual Property Rights</a:t>
            </a:r>
            <a:r>
              <a:rPr lang="en-US"/>
              <a:t> </a:t>
            </a:r>
          </a:p>
          <a:p>
            <a:pPr lvl="1"/>
            <a:r>
              <a:rPr lang="en-US"/>
              <a:t>Statutory IP rights include</a:t>
            </a:r>
          </a:p>
          <a:p>
            <a:pPr lvl="2"/>
            <a:r>
              <a:rPr lang="en-US"/>
              <a:t>patent rights</a:t>
            </a:r>
          </a:p>
          <a:p>
            <a:pPr lvl="2"/>
            <a:r>
              <a:rPr lang="en-US"/>
              <a:t>copyright</a:t>
            </a:r>
          </a:p>
          <a:p>
            <a:pPr lvl="2"/>
            <a:r>
              <a:rPr lang="en-US"/>
              <a:t>other rights (i.e. trademark rights and industrial design rights)</a:t>
            </a:r>
          </a:p>
          <a:p>
            <a:pPr lvl="1"/>
            <a:r>
              <a:rPr lang="en-US"/>
              <a:t>Each right protects a different feature or aspect</a:t>
            </a:r>
          </a:p>
          <a:p>
            <a:pPr lvl="1"/>
            <a:r>
              <a:rPr lang="en-US"/>
              <a:t>Various aspects of technology/work product may be protected by one or more of these rights </a:t>
            </a:r>
          </a:p>
          <a:p>
            <a:pPr lvl="2"/>
            <a:endParaRPr lang="en-US"/>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Different regimes of IP protection</a:t>
            </a:r>
          </a:p>
        </p:txBody>
      </p:sp>
      <p:sp>
        <p:nvSpPr>
          <p:cNvPr id="89091" name="Rectangle 3"/>
          <p:cNvSpPr>
            <a:spLocks noGrp="1" noChangeArrowheads="1"/>
          </p:cNvSpPr>
          <p:nvPr>
            <p:ph type="body" idx="1"/>
          </p:nvPr>
        </p:nvSpPr>
        <p:spPr/>
        <p:txBody>
          <a:bodyPr/>
          <a:lstStyle/>
          <a:p>
            <a:r>
              <a:rPr lang="en-CA" b="1"/>
              <a:t>Patents</a:t>
            </a:r>
          </a:p>
          <a:p>
            <a:pPr lvl="1"/>
            <a:r>
              <a:rPr lang="en-US"/>
              <a:t>Patents protect the functional features of an invention (i.e. how it works)</a:t>
            </a:r>
          </a:p>
          <a:p>
            <a:pPr lvl="1"/>
            <a:r>
              <a:rPr lang="en-CA"/>
              <a:t>An invention </a:t>
            </a:r>
            <a:r>
              <a:rPr lang="en-US"/>
              <a:t>may be any new, non-obvious and useful </a:t>
            </a:r>
          </a:p>
          <a:p>
            <a:pPr lvl="2"/>
            <a:r>
              <a:rPr lang="en-US" sz="2000"/>
              <a:t>machine (i.e. mechanical or electro-mechanical device)</a:t>
            </a:r>
          </a:p>
          <a:p>
            <a:pPr lvl="2"/>
            <a:r>
              <a:rPr lang="en-US" sz="2000"/>
              <a:t>process or method (i.e. a process for weather-treating lumber)</a:t>
            </a:r>
          </a:p>
          <a:p>
            <a:pPr lvl="2"/>
            <a:r>
              <a:rPr lang="en-US" sz="2000"/>
              <a:t>manufacture (product of a process)</a:t>
            </a:r>
          </a:p>
          <a:p>
            <a:pPr lvl="2"/>
            <a:r>
              <a:rPr lang="en-US" sz="2000"/>
              <a:t>composition of matter (i.e. chemical compound or substance) </a:t>
            </a:r>
          </a:p>
          <a:p>
            <a:pPr lvl="2"/>
            <a:r>
              <a:rPr lang="en-US" sz="2000"/>
              <a:t>art</a:t>
            </a:r>
          </a:p>
          <a:p>
            <a:pPr lvl="2"/>
            <a:endParaRPr lang="en-US" sz="2000"/>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Different regimes of IP protection</a:t>
            </a:r>
          </a:p>
        </p:txBody>
      </p:sp>
      <p:sp>
        <p:nvSpPr>
          <p:cNvPr id="90115" name="Rectangle 3"/>
          <p:cNvSpPr>
            <a:spLocks noGrp="1" noChangeArrowheads="1"/>
          </p:cNvSpPr>
          <p:nvPr>
            <p:ph type="body" idx="1"/>
          </p:nvPr>
        </p:nvSpPr>
        <p:spPr/>
        <p:txBody>
          <a:bodyPr/>
          <a:lstStyle/>
          <a:p>
            <a:r>
              <a:rPr lang="en-US" b="1"/>
              <a:t>Patents</a:t>
            </a:r>
          </a:p>
          <a:p>
            <a:pPr lvl="1" algn="just"/>
            <a:r>
              <a:rPr lang="en-CA">
                <a:cs typeface="Arial" charset="0"/>
              </a:rPr>
              <a:t>All rights in patents derive from the inventor(s) </a:t>
            </a:r>
          </a:p>
          <a:p>
            <a:pPr lvl="1" algn="just"/>
            <a:r>
              <a:rPr lang="en-CA">
                <a:cs typeface="Arial" charset="0"/>
              </a:rPr>
              <a:t>In the absence of an assignment to a third party, the inventor(s) of the invention own the patent rights</a:t>
            </a:r>
          </a:p>
          <a:p>
            <a:pPr lvl="1" algn="just"/>
            <a:r>
              <a:rPr lang="en-CA">
                <a:cs typeface="Arial" charset="0"/>
              </a:rPr>
              <a:t>Inventorship is determined based on legal principles unlike attribution of authorship for technical papers which may be based on academic standards or custom, or other factors</a:t>
            </a:r>
          </a:p>
          <a:p>
            <a:pPr lvl="1" algn="just"/>
            <a:r>
              <a:rPr lang="en-CA">
                <a:cs typeface="Arial" charset="0"/>
              </a:rPr>
              <a:t>Patents may be owned jointly by two or more persons, for example:</a:t>
            </a:r>
          </a:p>
          <a:p>
            <a:pPr lvl="2" algn="just"/>
            <a:r>
              <a:rPr lang="en-CA">
                <a:cs typeface="Arial" charset="0"/>
              </a:rPr>
              <a:t>patent granted to joint inventors </a:t>
            </a:r>
          </a:p>
          <a:p>
            <a:pPr lvl="2" algn="just"/>
            <a:r>
              <a:rPr lang="en-CA">
                <a:cs typeface="Arial" charset="0"/>
              </a:rPr>
              <a:t>assignment of part-interest in the patent </a:t>
            </a:r>
          </a:p>
          <a:p>
            <a:pPr lvl="1" algn="just"/>
            <a:endParaRPr lang="en-CA" sz="1800">
              <a:cs typeface="Arial" charset="0"/>
            </a:endParaRPr>
          </a:p>
          <a:p>
            <a:pPr lvl="1" algn="just"/>
            <a:endParaRPr lang="en-CA">
              <a:latin typeface="Times New Roman" pitchFamily="18" charset="0"/>
              <a:cs typeface="Arial" charset="0"/>
            </a:endParaRPr>
          </a:p>
          <a:p>
            <a:pPr lvl="1" algn="just"/>
            <a:endParaRPr lang="en-US">
              <a:latin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Different regimes of IP protection</a:t>
            </a:r>
          </a:p>
        </p:txBody>
      </p:sp>
      <p:sp>
        <p:nvSpPr>
          <p:cNvPr id="91139" name="Rectangle 3"/>
          <p:cNvSpPr>
            <a:spLocks noGrp="1" noChangeArrowheads="1"/>
          </p:cNvSpPr>
          <p:nvPr>
            <p:ph type="body" idx="1"/>
          </p:nvPr>
        </p:nvSpPr>
        <p:spPr/>
        <p:txBody>
          <a:bodyPr/>
          <a:lstStyle/>
          <a:p>
            <a:r>
              <a:rPr lang="en-US" b="1"/>
              <a:t>Patents</a:t>
            </a:r>
          </a:p>
          <a:p>
            <a:pPr lvl="1" algn="just"/>
            <a:r>
              <a:rPr lang="en-CA">
                <a:cs typeface="Arial" charset="0"/>
              </a:rPr>
              <a:t>Joint ownership of patents has different implications in Canada and the U.S.</a:t>
            </a:r>
          </a:p>
          <a:p>
            <a:pPr lvl="1" algn="just"/>
            <a:r>
              <a:rPr lang="en-CA">
                <a:cs typeface="Arial" charset="0"/>
              </a:rPr>
              <a:t>In Canada, a co-owner cannot dispose of anything less than his entire interest in the patent (including granting licenses to third parties) without the consent of the other co-owner</a:t>
            </a:r>
          </a:p>
          <a:p>
            <a:pPr lvl="1" algn="just"/>
            <a:r>
              <a:rPr lang="en-CA">
                <a:cs typeface="Arial" charset="0"/>
              </a:rPr>
              <a:t>In the U.S., the co-owner of a patent may dispose of his entire interest in the patent or any part thereof (including granting licenses to third parties) without having to account to the other co-owner</a:t>
            </a:r>
          </a:p>
          <a:p>
            <a:pPr lvl="1" algn="just"/>
            <a:r>
              <a:rPr lang="en-CA">
                <a:cs typeface="Arial" charset="0"/>
              </a:rPr>
              <a:t>Joint owners may contract out of either regime and enter into an agreement governing their respective rights</a:t>
            </a:r>
            <a:endParaRPr lang="en-US">
              <a:cs typeface="Arial" charset="0"/>
            </a:endParaRPr>
          </a:p>
          <a:p>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Different regimes of IP protection</a:t>
            </a:r>
          </a:p>
        </p:txBody>
      </p:sp>
      <p:sp>
        <p:nvSpPr>
          <p:cNvPr id="57347" name="Rectangle 3"/>
          <p:cNvSpPr>
            <a:spLocks noGrp="1" noChangeArrowheads="1"/>
          </p:cNvSpPr>
          <p:nvPr>
            <p:ph type="body" idx="1"/>
          </p:nvPr>
        </p:nvSpPr>
        <p:spPr/>
        <p:txBody>
          <a:bodyPr/>
          <a:lstStyle/>
          <a:p>
            <a:r>
              <a:rPr lang="en-US" b="1"/>
              <a:t>Copyright</a:t>
            </a:r>
          </a:p>
          <a:p>
            <a:pPr lvl="1"/>
            <a:r>
              <a:rPr lang="en-US"/>
              <a:t>Protects the fixed expression or representation of an idea  but not the underlying idea itself </a:t>
            </a:r>
          </a:p>
          <a:p>
            <a:pPr lvl="1"/>
            <a:r>
              <a:rPr lang="en-CA"/>
              <a:t>Copyright can reside in:</a:t>
            </a:r>
            <a:endParaRPr lang="en-US"/>
          </a:p>
          <a:p>
            <a:pPr lvl="2"/>
            <a:r>
              <a:rPr lang="en-US"/>
              <a:t>software in any expressed form (i.e. source code)  </a:t>
            </a:r>
          </a:p>
          <a:p>
            <a:pPr lvl="2"/>
            <a:r>
              <a:rPr lang="en-US"/>
              <a:t>computer programs </a:t>
            </a:r>
          </a:p>
          <a:p>
            <a:pPr lvl="2"/>
            <a:r>
              <a:rPr lang="en-US"/>
              <a:t>screen layouts </a:t>
            </a:r>
          </a:p>
          <a:p>
            <a:pPr lvl="2"/>
            <a:r>
              <a:rPr lang="en-US"/>
              <a:t>graphical user interfaces (GUI)</a:t>
            </a:r>
          </a:p>
          <a:p>
            <a:pPr lvl="2"/>
            <a:r>
              <a:rPr lang="en-CA"/>
              <a:t>databases</a:t>
            </a:r>
            <a:endParaRPr lang="en-US"/>
          </a:p>
          <a:p>
            <a:pPr lvl="2"/>
            <a:r>
              <a:rPr lang="en-US"/>
              <a:t>technical manuals/reports/specifications/drawings</a:t>
            </a:r>
          </a:p>
          <a:p>
            <a:pPr lvl="2">
              <a:buFontTx/>
              <a:buNone/>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Different regimes of IP protection</a:t>
            </a:r>
          </a:p>
        </p:txBody>
      </p:sp>
      <p:sp>
        <p:nvSpPr>
          <p:cNvPr id="58371" name="Rectangle 3"/>
          <p:cNvSpPr>
            <a:spLocks noGrp="1" noChangeArrowheads="1"/>
          </p:cNvSpPr>
          <p:nvPr>
            <p:ph type="body" idx="1"/>
          </p:nvPr>
        </p:nvSpPr>
        <p:spPr/>
        <p:txBody>
          <a:bodyPr/>
          <a:lstStyle/>
          <a:p>
            <a:r>
              <a:rPr lang="en-US" b="1"/>
              <a:t>Copyright </a:t>
            </a:r>
          </a:p>
          <a:p>
            <a:pPr lvl="1"/>
            <a:r>
              <a:rPr lang="en-CA" b="1"/>
              <a:t>Ownership of Copyright in Canada</a:t>
            </a:r>
          </a:p>
          <a:p>
            <a:pPr lvl="2"/>
            <a:r>
              <a:rPr lang="en-CA" u="sng"/>
              <a:t>General rule</a:t>
            </a:r>
            <a:r>
              <a:rPr lang="en-CA"/>
              <a:t>: the author of the work is considered to be the first owner of copyright in the work</a:t>
            </a:r>
          </a:p>
          <a:p>
            <a:pPr lvl="2"/>
            <a:r>
              <a:rPr lang="en-CA" u="sng"/>
              <a:t>Exception</a:t>
            </a:r>
            <a:r>
              <a:rPr lang="en-CA"/>
              <a:t>: if the author of the work was in the employment of another person under a contract of service and the work was made in the course of that employment, then that other person by whom the author is employed is the first owner of copyright</a:t>
            </a:r>
          </a:p>
          <a:p>
            <a:pPr lvl="2"/>
            <a:r>
              <a:rPr lang="en-CA"/>
              <a:t>Distinguish between contract </a:t>
            </a:r>
            <a:r>
              <a:rPr lang="en-CA" u="sng"/>
              <a:t>of</a:t>
            </a:r>
            <a:r>
              <a:rPr lang="en-CA"/>
              <a:t> service (employee) vs. contract </a:t>
            </a:r>
            <a:r>
              <a:rPr lang="en-CA" u="sng"/>
              <a:t>for</a:t>
            </a:r>
            <a:r>
              <a:rPr lang="en-CA"/>
              <a:t> service (independent contractor)</a:t>
            </a:r>
          </a:p>
          <a:p>
            <a:pPr lvl="2"/>
            <a:r>
              <a:rPr lang="en-US"/>
              <a:t>In the absence of a written assignment of copyright, an independent contractor will own the copyright in his/her work</a:t>
            </a:r>
            <a:endParaRPr lang="en-CA"/>
          </a:p>
          <a:p>
            <a:pPr lvl="1"/>
            <a:endParaRPr lang="en-US"/>
          </a:p>
          <a:p>
            <a:pPr>
              <a:buFontTx/>
              <a:buNone/>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366</TotalTime>
  <Words>2716</Words>
  <Application>Microsoft Office PowerPoint</Application>
  <PresentationFormat>On-screen Show (4:3)</PresentationFormat>
  <Paragraphs>258</Paragraphs>
  <Slides>37</Slides>
  <Notes>1</Notes>
  <HiddenSlides>0</HiddenSlides>
  <MMClips>0</MMClip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blank</vt:lpstr>
      <vt:lpstr>Custom Design</vt:lpstr>
      <vt:lpstr>1_Custom Design</vt:lpstr>
      <vt:lpstr>WHAT YOU SHOULD KNOW ABOUT INTELLECTUAL PROPERTY IN COLLABORATIVE RESEARCH AGREEMENTS </vt:lpstr>
      <vt:lpstr>Factors Affecting IP Rights in Collaborative Research Projects</vt:lpstr>
      <vt:lpstr>Ways to Vary the IP Defaults</vt:lpstr>
      <vt:lpstr>Different regimes of IP protection</vt:lpstr>
      <vt:lpstr>Different regimes of IP protection</vt:lpstr>
      <vt:lpstr>Different regimes of IP protection</vt:lpstr>
      <vt:lpstr>Different regimes of IP protection</vt:lpstr>
      <vt:lpstr>Different regimes of IP protection</vt:lpstr>
      <vt:lpstr>Different regimes of IP protection</vt:lpstr>
      <vt:lpstr>Different regimes of IP protection</vt:lpstr>
      <vt:lpstr>Different regimes of IP protection</vt:lpstr>
      <vt:lpstr>Different regimes of IP protection</vt:lpstr>
      <vt:lpstr>Different regimes of IP protection</vt:lpstr>
      <vt:lpstr>Different regimes of IP protection</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Common Problems in Collaborative Research Agreements</vt:lpstr>
      <vt:lpstr>Prepare an IP Plan</vt:lpstr>
      <vt:lpstr>Slide 36</vt:lpstr>
      <vt:lpstr>Slide 37</vt:lpstr>
    </vt:vector>
  </TitlesOfParts>
  <Company>Fasken Martineau DuMoulin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WHAT YOU SHOULD KNOW TO SUPPORT YOUR COMMERCIALIZATION STRATEGY</dc:title>
  <dc:creator>kyeri</dc:creator>
  <cp:lastModifiedBy>Network Manager</cp:lastModifiedBy>
  <cp:revision>92</cp:revision>
  <dcterms:created xsi:type="dcterms:W3CDTF">2011-12-01T14:02:15Z</dcterms:created>
  <dcterms:modified xsi:type="dcterms:W3CDTF">2013-05-08T20:16:34Z</dcterms:modified>
</cp:coreProperties>
</file>